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0"/>
  </p:notesMasterIdLst>
  <p:sldIdLst>
    <p:sldId id="256" r:id="rId2"/>
    <p:sldId id="284" r:id="rId3"/>
    <p:sldId id="286" r:id="rId4"/>
    <p:sldId id="317" r:id="rId5"/>
    <p:sldId id="318" r:id="rId6"/>
    <p:sldId id="319" r:id="rId7"/>
    <p:sldId id="327" r:id="rId8"/>
    <p:sldId id="415" r:id="rId9"/>
    <p:sldId id="324" r:id="rId10"/>
    <p:sldId id="441" r:id="rId11"/>
    <p:sldId id="418" r:id="rId12"/>
    <p:sldId id="409" r:id="rId13"/>
    <p:sldId id="410" r:id="rId14"/>
    <p:sldId id="411" r:id="rId15"/>
    <p:sldId id="419" r:id="rId16"/>
    <p:sldId id="422" r:id="rId17"/>
    <p:sldId id="421" r:id="rId18"/>
    <p:sldId id="423" r:id="rId19"/>
    <p:sldId id="420" r:id="rId20"/>
    <p:sldId id="435" r:id="rId21"/>
    <p:sldId id="434" r:id="rId22"/>
    <p:sldId id="428" r:id="rId23"/>
    <p:sldId id="429" r:id="rId24"/>
    <p:sldId id="437" r:id="rId25"/>
    <p:sldId id="438" r:id="rId26"/>
    <p:sldId id="442" r:id="rId27"/>
    <p:sldId id="439" r:id="rId28"/>
    <p:sldId id="440" r:id="rId29"/>
    <p:sldId id="436" r:id="rId30"/>
    <p:sldId id="424" r:id="rId31"/>
    <p:sldId id="431" r:id="rId32"/>
    <p:sldId id="432" r:id="rId33"/>
    <p:sldId id="433" r:id="rId34"/>
    <p:sldId id="430" r:id="rId35"/>
    <p:sldId id="412" r:id="rId36"/>
    <p:sldId id="413" r:id="rId37"/>
    <p:sldId id="414" r:id="rId38"/>
    <p:sldId id="443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uario 1" initials="u1" lastIdx="1" clrIdx="0">
    <p:extLst>
      <p:ext uri="{19B8F6BF-5375-455C-9EA6-DF929625EA0E}">
        <p15:presenceInfo xmlns:p15="http://schemas.microsoft.com/office/powerpoint/2012/main" userId="1a3682210b3151a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008000"/>
    <a:srgbClr val="E3DE04"/>
    <a:srgbClr val="FAFA04"/>
    <a:srgbClr val="49C349"/>
    <a:srgbClr val="339933"/>
    <a:srgbClr val="009900"/>
    <a:srgbClr val="33CC33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4343" autoAdjust="0"/>
  </p:normalViewPr>
  <p:slideViewPr>
    <p:cSldViewPr snapToGrid="0">
      <p:cViewPr varScale="1">
        <p:scale>
          <a:sx n="68" d="100"/>
          <a:sy n="68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7844F-1D98-4766-9F44-08135C28E0E8}" type="datetimeFigureOut">
              <a:rPr lang="es-MX" smtClean="0"/>
              <a:t>30/09/2026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0FE717-ECD9-4086-8D62-D20D66A32A8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0609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ACNUR : alto comisionado de las naciones unidas para los refugiados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0FE717-ECD9-4086-8D62-D20D66A32A86}" type="slidenum">
              <a:rPr lang="es-MX" smtClean="0"/>
              <a:t>31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015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5DB640-1155-8EC8-EAC6-68B5B2D6F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66BA19-80D7-C3D7-99BB-DE225BC820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888F43-B6A4-2E2A-2A2B-8E339A4CA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F2980-85C6-4417-97C4-94447F496BC4}" type="datetimeFigureOut">
              <a:rPr lang="es-MX" smtClean="0"/>
              <a:t>30/09/2026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155F09-3E46-397B-A200-E2325FB90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6F433F-DBAB-9068-2080-84C4DF14B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9FC9E-42A6-4C36-BF3A-93FFFFE55F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2753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egi.org.mx/tablerosestadisticos/lgbti/#Sexualidad_y_salud_emocional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48673" y="2372937"/>
            <a:ext cx="8894653" cy="2108528"/>
          </a:xfrm>
        </p:spPr>
        <p:txBody>
          <a:bodyPr>
            <a:normAutofit/>
          </a:bodyPr>
          <a:lstStyle/>
          <a:p>
            <a:r>
              <a:rPr lang="es-ES" sz="4800" b="1" dirty="0">
                <a:solidFill>
                  <a:srgbClr val="055A1C"/>
                </a:solidFill>
                <a:latin typeface="Literata" pitchFamily="2" charset="0"/>
              </a:rPr>
              <a:t>“TODAS LAS IDENTIDADES, UN MISMO RESPETO”</a:t>
            </a:r>
          </a:p>
        </p:txBody>
      </p:sp>
      <p:pic>
        <p:nvPicPr>
          <p:cNvPr id="5" name="Picture 2" descr="Decoración Orgullo LGBT Bandera LGBT Arcoíris - 120x80 Cm, Poliéster  Resistente Para Orgullo Gay Decoración Orgullo Diversidad">
            <a:extLst>
              <a:ext uri="{FF2B5EF4-FFF2-40B4-BE49-F238E27FC236}">
                <a16:creationId xmlns:a16="http://schemas.microsoft.com/office/drawing/2014/main" id="{55FBCCAA-DAF4-4DD1-AC7F-877E3A1308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669"/>
          <a:stretch/>
        </p:blipFill>
        <p:spPr bwMode="auto">
          <a:xfrm rot="10800000">
            <a:off x="9325535" y="4834550"/>
            <a:ext cx="2866463" cy="2023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568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03DD6A-2035-AC48-D196-55C083EAC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4534" y="215105"/>
            <a:ext cx="5002932" cy="10758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</a:pPr>
            <a:r>
              <a:rPr lang="es-MX" sz="2800" b="1" dirty="0">
                <a:solidFill>
                  <a:srgbClr val="055A1C"/>
                </a:solidFill>
                <a:latin typeface="Literata" pitchFamily="2" charset="0"/>
                <a:ea typeface="+mn-ea"/>
                <a:cs typeface="+mn-cs"/>
              </a:rPr>
              <a:t>Sistema sexo - género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F92F70D-F858-A726-D65C-2646158924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637682"/>
              </p:ext>
            </p:extLst>
          </p:nvPr>
        </p:nvGraphicFramePr>
        <p:xfrm>
          <a:off x="1600658" y="1290918"/>
          <a:ext cx="9372142" cy="544578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88827">
                  <a:extLst>
                    <a:ext uri="{9D8B030D-6E8A-4147-A177-3AD203B41FA5}">
                      <a16:colId xmlns:a16="http://schemas.microsoft.com/office/drawing/2014/main" val="1212015360"/>
                    </a:ext>
                  </a:extLst>
                </a:gridCol>
                <a:gridCol w="4583315">
                  <a:extLst>
                    <a:ext uri="{9D8B030D-6E8A-4147-A177-3AD203B41FA5}">
                      <a16:colId xmlns:a16="http://schemas.microsoft.com/office/drawing/2014/main" val="2275118569"/>
                    </a:ext>
                  </a:extLst>
                </a:gridCol>
              </a:tblGrid>
              <a:tr h="751863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solidFill>
                            <a:schemeClr val="bg1"/>
                          </a:solidFill>
                          <a:latin typeface="Montserrat" panose="00000500000000000000" pitchFamily="2" charset="0"/>
                        </a:rPr>
                        <a:t>SEXO</a:t>
                      </a:r>
                    </a:p>
                    <a:p>
                      <a:pPr algn="ctr"/>
                      <a:r>
                        <a:rPr lang="es-MX" sz="1900" dirty="0">
                          <a:solidFill>
                            <a:schemeClr val="bg1"/>
                          </a:solidFill>
                          <a:latin typeface="Montserrat" panose="00000500000000000000" pitchFamily="2" charset="0"/>
                        </a:rPr>
                        <a:t>HOMBRE-MUJER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solidFill>
                            <a:schemeClr val="bg1"/>
                          </a:solidFill>
                          <a:latin typeface="Montserrat" panose="00000500000000000000" pitchFamily="2" charset="0"/>
                        </a:rPr>
                        <a:t>GÉNERO</a:t>
                      </a:r>
                    </a:p>
                    <a:p>
                      <a:pPr algn="ctr"/>
                      <a:r>
                        <a:rPr lang="es-MX" sz="1900" dirty="0">
                          <a:solidFill>
                            <a:schemeClr val="bg1"/>
                          </a:solidFill>
                          <a:latin typeface="Montserrat" panose="00000500000000000000" pitchFamily="2" charset="0"/>
                        </a:rPr>
                        <a:t>MASCULINO-FEMENINO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725816"/>
                  </a:ext>
                </a:extLst>
              </a:tr>
              <a:tr h="640476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Se nace con estas características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Construcción socio-cultural aprendida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806251"/>
                  </a:ext>
                </a:extLst>
              </a:tr>
              <a:tr h="362008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Biológico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Conjunto de ideas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1586281"/>
                  </a:ext>
                </a:extLst>
              </a:tr>
              <a:tr h="362008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Físico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Representaciones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649349"/>
                  </a:ext>
                </a:extLst>
              </a:tr>
              <a:tr h="362008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Genitalidad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Discursos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250953"/>
                  </a:ext>
                </a:extLst>
              </a:tr>
              <a:tr h="362008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Cromosomas y hormonas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Simbolizaciones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536396"/>
                  </a:ext>
                </a:extLst>
              </a:tr>
              <a:tr h="640476"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Órganos sexuales internos y externos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Vestimenta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535145"/>
                  </a:ext>
                </a:extLst>
              </a:tr>
              <a:tr h="1754347">
                <a:tc>
                  <a:txBody>
                    <a:bodyPr/>
                    <a:lstStyle/>
                    <a:p>
                      <a:pPr algn="ctr"/>
                      <a:r>
                        <a:rPr lang="es-MX" sz="1900" b="1" dirty="0">
                          <a:latin typeface="Montserrat" panose="00000500000000000000" pitchFamily="2" charset="0"/>
                        </a:rPr>
                        <a:t>Hormonas sexuales femeninas</a:t>
                      </a:r>
                    </a:p>
                    <a:p>
                      <a:pPr algn="ctr"/>
                      <a:r>
                        <a:rPr lang="es-MX" sz="1900" b="0" dirty="0">
                          <a:latin typeface="Montserrat" panose="00000500000000000000" pitchFamily="2" charset="0"/>
                        </a:rPr>
                        <a:t> (producidas por los ovarios-ovulación)</a:t>
                      </a:r>
                    </a:p>
                    <a:p>
                      <a:pPr algn="ctr"/>
                      <a:r>
                        <a:rPr lang="es-MX" sz="1900" b="1" dirty="0">
                          <a:latin typeface="Montserrat" panose="00000500000000000000" pitchFamily="2" charset="0"/>
                        </a:rPr>
                        <a:t>Hormonas sexuales masculinas </a:t>
                      </a:r>
                    </a:p>
                    <a:p>
                      <a:pPr algn="ctr"/>
                      <a:r>
                        <a:rPr lang="es-MX" sz="1900" b="0" dirty="0">
                          <a:latin typeface="Montserrat" panose="00000500000000000000" pitchFamily="2" charset="0"/>
                        </a:rPr>
                        <a:t>(sintetizan en los testículos –espermatozoides)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900" dirty="0">
                        <a:latin typeface="Montserrat" panose="00000500000000000000" pitchFamily="2" charset="0"/>
                      </a:endParaRPr>
                    </a:p>
                    <a:p>
                      <a:pPr algn="ctr"/>
                      <a:endParaRPr lang="es-MX" sz="1900" dirty="0">
                        <a:latin typeface="Montserrat" panose="00000500000000000000" pitchFamily="2" charset="0"/>
                      </a:endParaRPr>
                    </a:p>
                    <a:p>
                      <a:pPr algn="ctr"/>
                      <a:r>
                        <a:rPr lang="es-MX" sz="1900" dirty="0">
                          <a:latin typeface="Montserrat" panose="00000500000000000000" pitchFamily="2" charset="0"/>
                        </a:rPr>
                        <a:t>Ocupación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9537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2851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995309-464D-5ACC-3C4A-496395B5D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469" y="0"/>
            <a:ext cx="7383060" cy="11801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</a:pPr>
            <a:r>
              <a:rPr lang="es-MX" b="1" dirty="0">
                <a:solidFill>
                  <a:srgbClr val="055A1C"/>
                </a:solidFill>
                <a:latin typeface="Literata" pitchFamily="2" charset="0"/>
                <a:ea typeface="+mn-ea"/>
                <a:cs typeface="+mn-cs"/>
              </a:rPr>
              <a:t>Roles de género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D2848943-1713-DF58-2181-AA09EBA40A31}"/>
              </a:ext>
            </a:extLst>
          </p:cNvPr>
          <p:cNvSpPr txBox="1">
            <a:spLocks/>
          </p:cNvSpPr>
          <p:nvPr/>
        </p:nvSpPr>
        <p:spPr>
          <a:xfrm>
            <a:off x="1795196" y="1180117"/>
            <a:ext cx="8888506" cy="985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400" b="1" cap="all" baseline="0">
                <a:solidFill>
                  <a:srgbClr val="338C36"/>
                </a:solidFill>
                <a:effectLst/>
                <a:latin typeface="Montserrat" panose="00000500000000000000" pitchFamily="2" charset="0"/>
                <a:cs typeface="Arial" panose="020B0604020202020204" pitchFamily="34" charset="0"/>
              </a:defRPr>
            </a:lvl1pPr>
            <a:lvl2pPr marL="6858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cap="all" baseline="0">
                <a:effectLst/>
              </a:defRPr>
            </a:lvl2pPr>
            <a:lvl3pPr marL="11430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cap="all" baseline="0">
                <a:effectLst/>
              </a:defRPr>
            </a:lvl3pPr>
            <a:lvl4pPr marL="16002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4pPr>
            <a:lvl5pPr marL="20574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5pPr>
            <a:lvl6pPr marL="25146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6pPr>
            <a:lvl7pPr marL="29718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7pPr>
            <a:lvl8pPr marL="34290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8pPr>
            <a:lvl9pPr marL="38862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9pPr>
          </a:lstStyle>
          <a:p>
            <a:r>
              <a:rPr lang="es-MX" sz="1800" cap="none" dirty="0"/>
              <a:t>Rol: Papel o función que debemos desempeñar dentro de la sociedad según nuestro sexo asignado al nacer.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AF156B6-22D2-4E81-B76E-B60DFF4DC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147" y="3429000"/>
            <a:ext cx="3828039" cy="284344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F4BE100-FECC-463F-B7CB-C3A702392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008" y="2165255"/>
            <a:ext cx="3696789" cy="4324890"/>
          </a:xfrm>
          <a:prstGeom prst="rect">
            <a:avLst/>
          </a:prstGeom>
        </p:spPr>
      </p:pic>
      <p:sp>
        <p:nvSpPr>
          <p:cNvPr id="12" name="object 4">
            <a:extLst>
              <a:ext uri="{FF2B5EF4-FFF2-40B4-BE49-F238E27FC236}">
                <a16:creationId xmlns:a16="http://schemas.microsoft.com/office/drawing/2014/main" id="{49E9E61D-634C-4374-A8F6-FBF1144C8687}"/>
              </a:ext>
            </a:extLst>
          </p:cNvPr>
          <p:cNvSpPr/>
          <p:nvPr/>
        </p:nvSpPr>
        <p:spPr>
          <a:xfrm>
            <a:off x="10994706" y="5719471"/>
            <a:ext cx="998503" cy="1105943"/>
          </a:xfrm>
          <a:custGeom>
            <a:avLst/>
            <a:gdLst/>
            <a:ahLst/>
            <a:cxnLst/>
            <a:rect l="l" t="t" r="r" b="b"/>
            <a:pathLst>
              <a:path w="3007994" h="3822700">
                <a:moveTo>
                  <a:pt x="1182123" y="1841500"/>
                </a:moveTo>
                <a:lnTo>
                  <a:pt x="1052337" y="1841500"/>
                </a:lnTo>
                <a:lnTo>
                  <a:pt x="1053335" y="1854200"/>
                </a:lnTo>
                <a:lnTo>
                  <a:pt x="1054242" y="1866900"/>
                </a:lnTo>
                <a:lnTo>
                  <a:pt x="1054845" y="1866900"/>
                </a:lnTo>
                <a:lnTo>
                  <a:pt x="1054928" y="1879600"/>
                </a:lnTo>
                <a:lnTo>
                  <a:pt x="1054092" y="1892300"/>
                </a:lnTo>
                <a:lnTo>
                  <a:pt x="1052860" y="1905000"/>
                </a:lnTo>
                <a:lnTo>
                  <a:pt x="1051687" y="1917700"/>
                </a:lnTo>
                <a:lnTo>
                  <a:pt x="1051029" y="1930400"/>
                </a:lnTo>
                <a:lnTo>
                  <a:pt x="1049541" y="1981200"/>
                </a:lnTo>
                <a:lnTo>
                  <a:pt x="1047701" y="2032000"/>
                </a:lnTo>
                <a:lnTo>
                  <a:pt x="1045629" y="2082800"/>
                </a:lnTo>
                <a:lnTo>
                  <a:pt x="1041274" y="2184400"/>
                </a:lnTo>
                <a:lnTo>
                  <a:pt x="1039231" y="2235200"/>
                </a:lnTo>
                <a:lnTo>
                  <a:pt x="1037439" y="2286000"/>
                </a:lnTo>
                <a:lnTo>
                  <a:pt x="1036017" y="2336800"/>
                </a:lnTo>
                <a:lnTo>
                  <a:pt x="1035088" y="2387600"/>
                </a:lnTo>
                <a:lnTo>
                  <a:pt x="1035186" y="2489200"/>
                </a:lnTo>
                <a:lnTo>
                  <a:pt x="1036455" y="2540000"/>
                </a:lnTo>
                <a:lnTo>
                  <a:pt x="1038698" y="2590800"/>
                </a:lnTo>
                <a:lnTo>
                  <a:pt x="1041916" y="2641600"/>
                </a:lnTo>
                <a:lnTo>
                  <a:pt x="1046103" y="2692400"/>
                </a:lnTo>
                <a:lnTo>
                  <a:pt x="1051143" y="2743200"/>
                </a:lnTo>
                <a:lnTo>
                  <a:pt x="1056921" y="2794000"/>
                </a:lnTo>
                <a:lnTo>
                  <a:pt x="1063321" y="2844800"/>
                </a:lnTo>
                <a:lnTo>
                  <a:pt x="1070228" y="2895600"/>
                </a:lnTo>
                <a:lnTo>
                  <a:pt x="1077526" y="2946400"/>
                </a:lnTo>
                <a:lnTo>
                  <a:pt x="1085101" y="2997200"/>
                </a:lnTo>
                <a:lnTo>
                  <a:pt x="1092838" y="3048000"/>
                </a:lnTo>
                <a:lnTo>
                  <a:pt x="1100620" y="3098800"/>
                </a:lnTo>
                <a:lnTo>
                  <a:pt x="1108333" y="3149600"/>
                </a:lnTo>
                <a:lnTo>
                  <a:pt x="1115861" y="3187700"/>
                </a:lnTo>
                <a:lnTo>
                  <a:pt x="1123089" y="3238500"/>
                </a:lnTo>
                <a:lnTo>
                  <a:pt x="1130606" y="3289300"/>
                </a:lnTo>
                <a:lnTo>
                  <a:pt x="1139476" y="3340100"/>
                </a:lnTo>
                <a:lnTo>
                  <a:pt x="1149924" y="3390900"/>
                </a:lnTo>
                <a:lnTo>
                  <a:pt x="1162173" y="3441700"/>
                </a:lnTo>
                <a:lnTo>
                  <a:pt x="1176446" y="3479800"/>
                </a:lnTo>
                <a:lnTo>
                  <a:pt x="1192969" y="3530600"/>
                </a:lnTo>
                <a:lnTo>
                  <a:pt x="1211965" y="3568700"/>
                </a:lnTo>
                <a:lnTo>
                  <a:pt x="1233658" y="3619500"/>
                </a:lnTo>
                <a:lnTo>
                  <a:pt x="1258272" y="3657600"/>
                </a:lnTo>
                <a:lnTo>
                  <a:pt x="1286030" y="3708400"/>
                </a:lnTo>
                <a:lnTo>
                  <a:pt x="1321038" y="3746500"/>
                </a:lnTo>
                <a:lnTo>
                  <a:pt x="1357649" y="3784600"/>
                </a:lnTo>
                <a:lnTo>
                  <a:pt x="1395807" y="3810000"/>
                </a:lnTo>
                <a:lnTo>
                  <a:pt x="1435455" y="3822700"/>
                </a:lnTo>
                <a:lnTo>
                  <a:pt x="1519001" y="3822700"/>
                </a:lnTo>
                <a:lnTo>
                  <a:pt x="1607838" y="3797300"/>
                </a:lnTo>
                <a:lnTo>
                  <a:pt x="1654101" y="3759200"/>
                </a:lnTo>
                <a:lnTo>
                  <a:pt x="1692910" y="3733800"/>
                </a:lnTo>
                <a:lnTo>
                  <a:pt x="1469085" y="3733800"/>
                </a:lnTo>
                <a:lnTo>
                  <a:pt x="1434318" y="3721100"/>
                </a:lnTo>
                <a:lnTo>
                  <a:pt x="1400578" y="3695700"/>
                </a:lnTo>
                <a:lnTo>
                  <a:pt x="1366840" y="3644900"/>
                </a:lnTo>
                <a:lnTo>
                  <a:pt x="1339341" y="3606800"/>
                </a:lnTo>
                <a:lnTo>
                  <a:pt x="1315289" y="3568700"/>
                </a:lnTo>
                <a:lnTo>
                  <a:pt x="1294407" y="3517900"/>
                </a:lnTo>
                <a:lnTo>
                  <a:pt x="1276418" y="3479800"/>
                </a:lnTo>
                <a:lnTo>
                  <a:pt x="1261044" y="3429000"/>
                </a:lnTo>
                <a:lnTo>
                  <a:pt x="1248007" y="3378200"/>
                </a:lnTo>
                <a:lnTo>
                  <a:pt x="1237029" y="3340100"/>
                </a:lnTo>
                <a:lnTo>
                  <a:pt x="1227834" y="3289300"/>
                </a:lnTo>
                <a:lnTo>
                  <a:pt x="1220142" y="3238500"/>
                </a:lnTo>
                <a:lnTo>
                  <a:pt x="1197523" y="3086100"/>
                </a:lnTo>
                <a:lnTo>
                  <a:pt x="1190041" y="3035300"/>
                </a:lnTo>
                <a:lnTo>
                  <a:pt x="1182617" y="2984500"/>
                </a:lnTo>
                <a:lnTo>
                  <a:pt x="1175270" y="2933700"/>
                </a:lnTo>
                <a:lnTo>
                  <a:pt x="1168018" y="2870200"/>
                </a:lnTo>
                <a:lnTo>
                  <a:pt x="1160879" y="2819400"/>
                </a:lnTo>
                <a:lnTo>
                  <a:pt x="1153870" y="2768600"/>
                </a:lnTo>
                <a:lnTo>
                  <a:pt x="1147010" y="2717800"/>
                </a:lnTo>
                <a:lnTo>
                  <a:pt x="1140316" y="2667000"/>
                </a:lnTo>
                <a:lnTo>
                  <a:pt x="1133808" y="2616200"/>
                </a:lnTo>
                <a:lnTo>
                  <a:pt x="1130040" y="2565400"/>
                </a:lnTo>
                <a:lnTo>
                  <a:pt x="1129987" y="2514600"/>
                </a:lnTo>
                <a:lnTo>
                  <a:pt x="1131516" y="2463800"/>
                </a:lnTo>
                <a:lnTo>
                  <a:pt x="1132500" y="2400300"/>
                </a:lnTo>
                <a:lnTo>
                  <a:pt x="1111088" y="2400300"/>
                </a:lnTo>
                <a:lnTo>
                  <a:pt x="1119490" y="2298700"/>
                </a:lnTo>
                <a:lnTo>
                  <a:pt x="1144868" y="1993900"/>
                </a:lnTo>
                <a:lnTo>
                  <a:pt x="1153277" y="1879600"/>
                </a:lnTo>
                <a:lnTo>
                  <a:pt x="1157657" y="1866900"/>
                </a:lnTo>
                <a:lnTo>
                  <a:pt x="1167152" y="1854200"/>
                </a:lnTo>
                <a:lnTo>
                  <a:pt x="1182123" y="1841500"/>
                </a:lnTo>
                <a:close/>
              </a:path>
              <a:path w="3007994" h="3822700">
                <a:moveTo>
                  <a:pt x="1480814" y="1841500"/>
                </a:moveTo>
                <a:lnTo>
                  <a:pt x="1182123" y="1841500"/>
                </a:lnTo>
                <a:lnTo>
                  <a:pt x="1202934" y="1854200"/>
                </a:lnTo>
                <a:lnTo>
                  <a:pt x="1251935" y="1854200"/>
                </a:lnTo>
                <a:lnTo>
                  <a:pt x="1299279" y="1866900"/>
                </a:lnTo>
                <a:lnTo>
                  <a:pt x="1344946" y="1892300"/>
                </a:lnTo>
                <a:lnTo>
                  <a:pt x="1388916" y="1905000"/>
                </a:lnTo>
                <a:lnTo>
                  <a:pt x="1431169" y="1930400"/>
                </a:lnTo>
                <a:lnTo>
                  <a:pt x="1471683" y="1955800"/>
                </a:lnTo>
                <a:lnTo>
                  <a:pt x="1510440" y="1981200"/>
                </a:lnTo>
                <a:lnTo>
                  <a:pt x="1547418" y="2006600"/>
                </a:lnTo>
                <a:lnTo>
                  <a:pt x="1582597" y="2032000"/>
                </a:lnTo>
                <a:lnTo>
                  <a:pt x="1615958" y="2070100"/>
                </a:lnTo>
                <a:lnTo>
                  <a:pt x="1647478" y="2108200"/>
                </a:lnTo>
                <a:lnTo>
                  <a:pt x="1677139" y="2159000"/>
                </a:lnTo>
                <a:lnTo>
                  <a:pt x="1704855" y="2197100"/>
                </a:lnTo>
                <a:lnTo>
                  <a:pt x="1730734" y="2247900"/>
                </a:lnTo>
                <a:lnTo>
                  <a:pt x="1754755" y="2286000"/>
                </a:lnTo>
                <a:lnTo>
                  <a:pt x="1776900" y="2336800"/>
                </a:lnTo>
                <a:lnTo>
                  <a:pt x="1797149" y="2374900"/>
                </a:lnTo>
                <a:lnTo>
                  <a:pt x="1815481" y="2425700"/>
                </a:lnTo>
                <a:lnTo>
                  <a:pt x="1831878" y="2476500"/>
                </a:lnTo>
                <a:lnTo>
                  <a:pt x="1846321" y="2514600"/>
                </a:lnTo>
                <a:lnTo>
                  <a:pt x="1858788" y="2565400"/>
                </a:lnTo>
                <a:lnTo>
                  <a:pt x="1869262" y="2616200"/>
                </a:lnTo>
                <a:lnTo>
                  <a:pt x="1877722" y="2667000"/>
                </a:lnTo>
                <a:lnTo>
                  <a:pt x="1884148" y="2717800"/>
                </a:lnTo>
                <a:lnTo>
                  <a:pt x="1888522" y="2768600"/>
                </a:lnTo>
                <a:lnTo>
                  <a:pt x="1890823" y="2819400"/>
                </a:lnTo>
                <a:lnTo>
                  <a:pt x="1890928" y="2844800"/>
                </a:lnTo>
                <a:lnTo>
                  <a:pt x="1891033" y="2870200"/>
                </a:lnTo>
                <a:lnTo>
                  <a:pt x="1889587" y="2971800"/>
                </a:lnTo>
                <a:lnTo>
                  <a:pt x="1888528" y="3022600"/>
                </a:lnTo>
                <a:lnTo>
                  <a:pt x="1886773" y="3073400"/>
                </a:lnTo>
                <a:lnTo>
                  <a:pt x="1883969" y="3124200"/>
                </a:lnTo>
                <a:lnTo>
                  <a:pt x="1879762" y="3175000"/>
                </a:lnTo>
                <a:lnTo>
                  <a:pt x="1873797" y="3225800"/>
                </a:lnTo>
                <a:lnTo>
                  <a:pt x="1865722" y="3276600"/>
                </a:lnTo>
                <a:lnTo>
                  <a:pt x="1853948" y="3327400"/>
                </a:lnTo>
                <a:lnTo>
                  <a:pt x="1838057" y="3378200"/>
                </a:lnTo>
                <a:lnTo>
                  <a:pt x="1818275" y="3416300"/>
                </a:lnTo>
                <a:lnTo>
                  <a:pt x="1794828" y="3467100"/>
                </a:lnTo>
                <a:lnTo>
                  <a:pt x="1767941" y="3505200"/>
                </a:lnTo>
                <a:lnTo>
                  <a:pt x="1737841" y="3543300"/>
                </a:lnTo>
                <a:lnTo>
                  <a:pt x="1704753" y="3581400"/>
                </a:lnTo>
                <a:lnTo>
                  <a:pt x="1668904" y="3619500"/>
                </a:lnTo>
                <a:lnTo>
                  <a:pt x="1630520" y="3657600"/>
                </a:lnTo>
                <a:lnTo>
                  <a:pt x="1589827" y="3695700"/>
                </a:lnTo>
                <a:lnTo>
                  <a:pt x="1545812" y="3721100"/>
                </a:lnTo>
                <a:lnTo>
                  <a:pt x="1505907" y="3733800"/>
                </a:lnTo>
                <a:lnTo>
                  <a:pt x="1692910" y="3733800"/>
                </a:lnTo>
                <a:lnTo>
                  <a:pt x="1729481" y="3695700"/>
                </a:lnTo>
                <a:lnTo>
                  <a:pt x="1763800" y="3670300"/>
                </a:lnTo>
                <a:lnTo>
                  <a:pt x="1795848" y="3632200"/>
                </a:lnTo>
                <a:lnTo>
                  <a:pt x="1825611" y="3594100"/>
                </a:lnTo>
                <a:lnTo>
                  <a:pt x="1853073" y="3556000"/>
                </a:lnTo>
                <a:lnTo>
                  <a:pt x="1878217" y="3505200"/>
                </a:lnTo>
                <a:lnTo>
                  <a:pt x="1901027" y="3467100"/>
                </a:lnTo>
                <a:lnTo>
                  <a:pt x="1921488" y="3416300"/>
                </a:lnTo>
                <a:lnTo>
                  <a:pt x="1939582" y="3378200"/>
                </a:lnTo>
                <a:lnTo>
                  <a:pt x="1955295" y="3327400"/>
                </a:lnTo>
                <a:lnTo>
                  <a:pt x="1967879" y="3276600"/>
                </a:lnTo>
                <a:lnTo>
                  <a:pt x="1977160" y="3238500"/>
                </a:lnTo>
                <a:lnTo>
                  <a:pt x="1983611" y="3187700"/>
                </a:lnTo>
                <a:lnTo>
                  <a:pt x="1987705" y="3136900"/>
                </a:lnTo>
                <a:lnTo>
                  <a:pt x="1989916" y="3086100"/>
                </a:lnTo>
                <a:lnTo>
                  <a:pt x="1990715" y="3035300"/>
                </a:lnTo>
                <a:lnTo>
                  <a:pt x="1990612" y="2997200"/>
                </a:lnTo>
                <a:lnTo>
                  <a:pt x="1989381" y="2895600"/>
                </a:lnTo>
                <a:lnTo>
                  <a:pt x="1988236" y="2844800"/>
                </a:lnTo>
                <a:lnTo>
                  <a:pt x="1985694" y="2794000"/>
                </a:lnTo>
                <a:lnTo>
                  <a:pt x="1981721" y="2743200"/>
                </a:lnTo>
                <a:lnTo>
                  <a:pt x="1976280" y="2692400"/>
                </a:lnTo>
                <a:lnTo>
                  <a:pt x="1969338" y="2641600"/>
                </a:lnTo>
                <a:lnTo>
                  <a:pt x="1960859" y="2603500"/>
                </a:lnTo>
                <a:lnTo>
                  <a:pt x="1950806" y="2552700"/>
                </a:lnTo>
                <a:lnTo>
                  <a:pt x="1939146" y="2501900"/>
                </a:lnTo>
                <a:lnTo>
                  <a:pt x="1925842" y="2451100"/>
                </a:lnTo>
                <a:lnTo>
                  <a:pt x="1910859" y="2413000"/>
                </a:lnTo>
                <a:lnTo>
                  <a:pt x="1894162" y="2362200"/>
                </a:lnTo>
                <a:lnTo>
                  <a:pt x="1875716" y="2324100"/>
                </a:lnTo>
                <a:lnTo>
                  <a:pt x="1855485" y="2273300"/>
                </a:lnTo>
                <a:lnTo>
                  <a:pt x="1833434" y="2235200"/>
                </a:lnTo>
                <a:lnTo>
                  <a:pt x="1809527" y="2184400"/>
                </a:lnTo>
                <a:lnTo>
                  <a:pt x="1783730" y="2146300"/>
                </a:lnTo>
                <a:lnTo>
                  <a:pt x="1756006" y="2108200"/>
                </a:lnTo>
                <a:lnTo>
                  <a:pt x="1725089" y="2057400"/>
                </a:lnTo>
                <a:lnTo>
                  <a:pt x="1692497" y="2019300"/>
                </a:lnTo>
                <a:lnTo>
                  <a:pt x="1658179" y="1981200"/>
                </a:lnTo>
                <a:lnTo>
                  <a:pt x="1622086" y="1943100"/>
                </a:lnTo>
                <a:lnTo>
                  <a:pt x="1584168" y="1917700"/>
                </a:lnTo>
                <a:lnTo>
                  <a:pt x="1544376" y="1879600"/>
                </a:lnTo>
                <a:lnTo>
                  <a:pt x="1502659" y="1854200"/>
                </a:lnTo>
                <a:lnTo>
                  <a:pt x="1480814" y="1841500"/>
                </a:lnTo>
                <a:close/>
              </a:path>
              <a:path w="3007994" h="3822700">
                <a:moveTo>
                  <a:pt x="1282003" y="1765300"/>
                </a:moveTo>
                <a:lnTo>
                  <a:pt x="919541" y="1765300"/>
                </a:lnTo>
                <a:lnTo>
                  <a:pt x="874926" y="1778000"/>
                </a:lnTo>
                <a:lnTo>
                  <a:pt x="830646" y="1778000"/>
                </a:lnTo>
                <a:lnTo>
                  <a:pt x="781020" y="1790700"/>
                </a:lnTo>
                <a:lnTo>
                  <a:pt x="685795" y="1816100"/>
                </a:lnTo>
                <a:lnTo>
                  <a:pt x="640216" y="1841500"/>
                </a:lnTo>
                <a:lnTo>
                  <a:pt x="596006" y="1854200"/>
                </a:lnTo>
                <a:lnTo>
                  <a:pt x="553175" y="1879600"/>
                </a:lnTo>
                <a:lnTo>
                  <a:pt x="511733" y="1892300"/>
                </a:lnTo>
                <a:lnTo>
                  <a:pt x="471689" y="1917700"/>
                </a:lnTo>
                <a:lnTo>
                  <a:pt x="433055" y="1943100"/>
                </a:lnTo>
                <a:lnTo>
                  <a:pt x="395839" y="1968500"/>
                </a:lnTo>
                <a:lnTo>
                  <a:pt x="360053" y="2006600"/>
                </a:lnTo>
                <a:lnTo>
                  <a:pt x="325705" y="2032000"/>
                </a:lnTo>
                <a:lnTo>
                  <a:pt x="292807" y="2070100"/>
                </a:lnTo>
                <a:lnTo>
                  <a:pt x="261367" y="2095500"/>
                </a:lnTo>
                <a:lnTo>
                  <a:pt x="231396" y="2133600"/>
                </a:lnTo>
                <a:lnTo>
                  <a:pt x="202904" y="2171700"/>
                </a:lnTo>
                <a:lnTo>
                  <a:pt x="175902" y="2209800"/>
                </a:lnTo>
                <a:lnTo>
                  <a:pt x="150398" y="2260600"/>
                </a:lnTo>
                <a:lnTo>
                  <a:pt x="126403" y="2298700"/>
                </a:lnTo>
                <a:lnTo>
                  <a:pt x="103927" y="2349500"/>
                </a:lnTo>
                <a:lnTo>
                  <a:pt x="83492" y="2400300"/>
                </a:lnTo>
                <a:lnTo>
                  <a:pt x="65222" y="2438400"/>
                </a:lnTo>
                <a:lnTo>
                  <a:pt x="49141" y="2489200"/>
                </a:lnTo>
                <a:lnTo>
                  <a:pt x="35276" y="2540000"/>
                </a:lnTo>
                <a:lnTo>
                  <a:pt x="23651" y="2590800"/>
                </a:lnTo>
                <a:lnTo>
                  <a:pt x="14290" y="2628900"/>
                </a:lnTo>
                <a:lnTo>
                  <a:pt x="7220" y="2679700"/>
                </a:lnTo>
                <a:lnTo>
                  <a:pt x="2465" y="2730500"/>
                </a:lnTo>
                <a:lnTo>
                  <a:pt x="50" y="2781300"/>
                </a:lnTo>
                <a:lnTo>
                  <a:pt x="0" y="2832100"/>
                </a:lnTo>
                <a:lnTo>
                  <a:pt x="2339" y="2882900"/>
                </a:lnTo>
                <a:lnTo>
                  <a:pt x="2407" y="2895600"/>
                </a:lnTo>
                <a:lnTo>
                  <a:pt x="2475" y="2908300"/>
                </a:lnTo>
                <a:lnTo>
                  <a:pt x="4197" y="2933700"/>
                </a:lnTo>
                <a:lnTo>
                  <a:pt x="14562" y="2959100"/>
                </a:lnTo>
                <a:lnTo>
                  <a:pt x="67497" y="2959100"/>
                </a:lnTo>
                <a:lnTo>
                  <a:pt x="78081" y="2933700"/>
                </a:lnTo>
                <a:lnTo>
                  <a:pt x="79108" y="2908300"/>
                </a:lnTo>
                <a:lnTo>
                  <a:pt x="77308" y="2882900"/>
                </a:lnTo>
                <a:lnTo>
                  <a:pt x="76439" y="2832100"/>
                </a:lnTo>
                <a:lnTo>
                  <a:pt x="78410" y="2781300"/>
                </a:lnTo>
                <a:lnTo>
                  <a:pt x="83120" y="2730500"/>
                </a:lnTo>
                <a:lnTo>
                  <a:pt x="90471" y="2679700"/>
                </a:lnTo>
                <a:lnTo>
                  <a:pt x="100363" y="2628900"/>
                </a:lnTo>
                <a:lnTo>
                  <a:pt x="112698" y="2578100"/>
                </a:lnTo>
                <a:lnTo>
                  <a:pt x="127374" y="2540000"/>
                </a:lnTo>
                <a:lnTo>
                  <a:pt x="144295" y="2489200"/>
                </a:lnTo>
                <a:lnTo>
                  <a:pt x="163359" y="2438400"/>
                </a:lnTo>
                <a:lnTo>
                  <a:pt x="184468" y="2400300"/>
                </a:lnTo>
                <a:lnTo>
                  <a:pt x="207522" y="2349500"/>
                </a:lnTo>
                <a:lnTo>
                  <a:pt x="232423" y="2311400"/>
                </a:lnTo>
                <a:lnTo>
                  <a:pt x="259070" y="2260600"/>
                </a:lnTo>
                <a:lnTo>
                  <a:pt x="288638" y="2222500"/>
                </a:lnTo>
                <a:lnTo>
                  <a:pt x="319905" y="2171700"/>
                </a:lnTo>
                <a:lnTo>
                  <a:pt x="352809" y="2133600"/>
                </a:lnTo>
                <a:lnTo>
                  <a:pt x="387289" y="2095500"/>
                </a:lnTo>
                <a:lnTo>
                  <a:pt x="423285" y="2070100"/>
                </a:lnTo>
                <a:lnTo>
                  <a:pt x="460735" y="2044700"/>
                </a:lnTo>
                <a:lnTo>
                  <a:pt x="499580" y="2006600"/>
                </a:lnTo>
                <a:lnTo>
                  <a:pt x="539758" y="1993900"/>
                </a:lnTo>
                <a:lnTo>
                  <a:pt x="581209" y="1968500"/>
                </a:lnTo>
                <a:lnTo>
                  <a:pt x="623871" y="1943100"/>
                </a:lnTo>
                <a:lnTo>
                  <a:pt x="712588" y="1917700"/>
                </a:lnTo>
                <a:lnTo>
                  <a:pt x="758522" y="1892300"/>
                </a:lnTo>
                <a:lnTo>
                  <a:pt x="805424" y="1879600"/>
                </a:lnTo>
                <a:lnTo>
                  <a:pt x="853233" y="1879600"/>
                </a:lnTo>
                <a:lnTo>
                  <a:pt x="951334" y="1854200"/>
                </a:lnTo>
                <a:lnTo>
                  <a:pt x="1001503" y="1854200"/>
                </a:lnTo>
                <a:lnTo>
                  <a:pt x="1052337" y="1841500"/>
                </a:lnTo>
                <a:lnTo>
                  <a:pt x="1480814" y="1841500"/>
                </a:lnTo>
                <a:lnTo>
                  <a:pt x="1458969" y="1828800"/>
                </a:lnTo>
                <a:lnTo>
                  <a:pt x="1413255" y="1816100"/>
                </a:lnTo>
                <a:lnTo>
                  <a:pt x="1365468" y="1790700"/>
                </a:lnTo>
                <a:lnTo>
                  <a:pt x="1315558" y="1778000"/>
                </a:lnTo>
                <a:lnTo>
                  <a:pt x="1282003" y="1765300"/>
                </a:lnTo>
                <a:close/>
              </a:path>
              <a:path w="3007994" h="3822700">
                <a:moveTo>
                  <a:pt x="1899362" y="876300"/>
                </a:moveTo>
                <a:lnTo>
                  <a:pt x="1788467" y="876300"/>
                </a:lnTo>
                <a:lnTo>
                  <a:pt x="1794433" y="901700"/>
                </a:lnTo>
                <a:lnTo>
                  <a:pt x="1797369" y="914400"/>
                </a:lnTo>
                <a:lnTo>
                  <a:pt x="1800151" y="927100"/>
                </a:lnTo>
                <a:lnTo>
                  <a:pt x="1811253" y="965200"/>
                </a:lnTo>
                <a:lnTo>
                  <a:pt x="1821670" y="1016000"/>
                </a:lnTo>
                <a:lnTo>
                  <a:pt x="1832124" y="1054100"/>
                </a:lnTo>
                <a:lnTo>
                  <a:pt x="1843335" y="1104900"/>
                </a:lnTo>
                <a:lnTo>
                  <a:pt x="1856026" y="1155700"/>
                </a:lnTo>
                <a:lnTo>
                  <a:pt x="1870916" y="1193800"/>
                </a:lnTo>
                <a:lnTo>
                  <a:pt x="1889996" y="1244600"/>
                </a:lnTo>
                <a:lnTo>
                  <a:pt x="1910824" y="1295400"/>
                </a:lnTo>
                <a:lnTo>
                  <a:pt x="1933423" y="1333500"/>
                </a:lnTo>
                <a:lnTo>
                  <a:pt x="1957814" y="1371600"/>
                </a:lnTo>
                <a:lnTo>
                  <a:pt x="1984021" y="1422400"/>
                </a:lnTo>
                <a:lnTo>
                  <a:pt x="2012066" y="1460500"/>
                </a:lnTo>
                <a:lnTo>
                  <a:pt x="2041972" y="1498600"/>
                </a:lnTo>
                <a:lnTo>
                  <a:pt x="2073761" y="1524000"/>
                </a:lnTo>
                <a:lnTo>
                  <a:pt x="2107456" y="1562100"/>
                </a:lnTo>
                <a:lnTo>
                  <a:pt x="2143079" y="1600200"/>
                </a:lnTo>
                <a:lnTo>
                  <a:pt x="2180653" y="1625600"/>
                </a:lnTo>
                <a:lnTo>
                  <a:pt x="2220201" y="1651000"/>
                </a:lnTo>
                <a:lnTo>
                  <a:pt x="2261745" y="1676400"/>
                </a:lnTo>
                <a:lnTo>
                  <a:pt x="2305308" y="1701800"/>
                </a:lnTo>
                <a:lnTo>
                  <a:pt x="2350912" y="1714500"/>
                </a:lnTo>
                <a:lnTo>
                  <a:pt x="2398580" y="1739900"/>
                </a:lnTo>
                <a:lnTo>
                  <a:pt x="2548931" y="1778000"/>
                </a:lnTo>
                <a:lnTo>
                  <a:pt x="2598544" y="1778000"/>
                </a:lnTo>
                <a:lnTo>
                  <a:pt x="2694014" y="1752600"/>
                </a:lnTo>
                <a:lnTo>
                  <a:pt x="2738918" y="1739900"/>
                </a:lnTo>
                <a:lnTo>
                  <a:pt x="2781297" y="1714500"/>
                </a:lnTo>
                <a:lnTo>
                  <a:pt x="2820676" y="1689100"/>
                </a:lnTo>
                <a:lnTo>
                  <a:pt x="2844610" y="1663700"/>
                </a:lnTo>
                <a:lnTo>
                  <a:pt x="2507223" y="1663700"/>
                </a:lnTo>
                <a:lnTo>
                  <a:pt x="2459634" y="1651000"/>
                </a:lnTo>
                <a:lnTo>
                  <a:pt x="2410031" y="1638300"/>
                </a:lnTo>
                <a:lnTo>
                  <a:pt x="2363886" y="1612900"/>
                </a:lnTo>
                <a:lnTo>
                  <a:pt x="2320128" y="1587500"/>
                </a:lnTo>
                <a:lnTo>
                  <a:pt x="2278724" y="1562100"/>
                </a:lnTo>
                <a:lnTo>
                  <a:pt x="2239640" y="1536700"/>
                </a:lnTo>
                <a:lnTo>
                  <a:pt x="2202845" y="1511300"/>
                </a:lnTo>
                <a:lnTo>
                  <a:pt x="2168305" y="1473200"/>
                </a:lnTo>
                <a:lnTo>
                  <a:pt x="2135987" y="1435100"/>
                </a:lnTo>
                <a:lnTo>
                  <a:pt x="2105859" y="1409700"/>
                </a:lnTo>
                <a:lnTo>
                  <a:pt x="2077888" y="1371600"/>
                </a:lnTo>
                <a:lnTo>
                  <a:pt x="2052041" y="1333500"/>
                </a:lnTo>
                <a:lnTo>
                  <a:pt x="2028285" y="1282700"/>
                </a:lnTo>
                <a:lnTo>
                  <a:pt x="2006588" y="1244600"/>
                </a:lnTo>
                <a:lnTo>
                  <a:pt x="1986915" y="1206500"/>
                </a:lnTo>
                <a:lnTo>
                  <a:pt x="1969236" y="1155700"/>
                </a:lnTo>
                <a:lnTo>
                  <a:pt x="1953517" y="1104900"/>
                </a:lnTo>
                <a:lnTo>
                  <a:pt x="1939724" y="1066800"/>
                </a:lnTo>
                <a:lnTo>
                  <a:pt x="1929020" y="1016000"/>
                </a:lnTo>
                <a:lnTo>
                  <a:pt x="1919108" y="977900"/>
                </a:lnTo>
                <a:lnTo>
                  <a:pt x="1909683" y="927100"/>
                </a:lnTo>
                <a:lnTo>
                  <a:pt x="1900443" y="889000"/>
                </a:lnTo>
                <a:lnTo>
                  <a:pt x="1899362" y="876300"/>
                </a:lnTo>
                <a:close/>
              </a:path>
              <a:path w="3007994" h="3822700">
                <a:moveTo>
                  <a:pt x="1214284" y="1752600"/>
                </a:moveTo>
                <a:lnTo>
                  <a:pt x="1009170" y="1752600"/>
                </a:lnTo>
                <a:lnTo>
                  <a:pt x="964340" y="1765300"/>
                </a:lnTo>
                <a:lnTo>
                  <a:pt x="1248174" y="1765300"/>
                </a:lnTo>
                <a:lnTo>
                  <a:pt x="1214284" y="1752600"/>
                </a:lnTo>
                <a:close/>
              </a:path>
              <a:path w="3007994" h="3822700">
                <a:moveTo>
                  <a:pt x="1896875" y="0"/>
                </a:moveTo>
                <a:lnTo>
                  <a:pt x="1867868" y="38100"/>
                </a:lnTo>
                <a:lnTo>
                  <a:pt x="1853655" y="50800"/>
                </a:lnTo>
                <a:lnTo>
                  <a:pt x="1840080" y="63500"/>
                </a:lnTo>
                <a:lnTo>
                  <a:pt x="1837014" y="63500"/>
                </a:lnTo>
                <a:lnTo>
                  <a:pt x="1835532" y="76200"/>
                </a:lnTo>
                <a:lnTo>
                  <a:pt x="1834781" y="76200"/>
                </a:lnTo>
                <a:lnTo>
                  <a:pt x="1833908" y="88900"/>
                </a:lnTo>
                <a:lnTo>
                  <a:pt x="1824945" y="139700"/>
                </a:lnTo>
                <a:lnTo>
                  <a:pt x="1816465" y="190500"/>
                </a:lnTo>
                <a:lnTo>
                  <a:pt x="1808571" y="241300"/>
                </a:lnTo>
                <a:lnTo>
                  <a:pt x="1801367" y="292100"/>
                </a:lnTo>
                <a:lnTo>
                  <a:pt x="1794956" y="342900"/>
                </a:lnTo>
                <a:lnTo>
                  <a:pt x="1789442" y="393700"/>
                </a:lnTo>
                <a:lnTo>
                  <a:pt x="1784929" y="444500"/>
                </a:lnTo>
                <a:lnTo>
                  <a:pt x="1781520" y="495300"/>
                </a:lnTo>
                <a:lnTo>
                  <a:pt x="1779319" y="546100"/>
                </a:lnTo>
                <a:lnTo>
                  <a:pt x="1778430" y="596900"/>
                </a:lnTo>
                <a:lnTo>
                  <a:pt x="1778955" y="647700"/>
                </a:lnTo>
                <a:lnTo>
                  <a:pt x="1781000" y="711200"/>
                </a:lnTo>
                <a:lnTo>
                  <a:pt x="1779868" y="736600"/>
                </a:lnTo>
                <a:lnTo>
                  <a:pt x="1771432" y="762000"/>
                </a:lnTo>
                <a:lnTo>
                  <a:pt x="1753988" y="774700"/>
                </a:lnTo>
                <a:lnTo>
                  <a:pt x="1725831" y="787400"/>
                </a:lnTo>
                <a:lnTo>
                  <a:pt x="1678344" y="812800"/>
                </a:lnTo>
                <a:lnTo>
                  <a:pt x="1632796" y="838200"/>
                </a:lnTo>
                <a:lnTo>
                  <a:pt x="1589166" y="850900"/>
                </a:lnTo>
                <a:lnTo>
                  <a:pt x="1547434" y="876300"/>
                </a:lnTo>
                <a:lnTo>
                  <a:pt x="1507580" y="914400"/>
                </a:lnTo>
                <a:lnTo>
                  <a:pt x="1469583" y="939800"/>
                </a:lnTo>
                <a:lnTo>
                  <a:pt x="1433423" y="965200"/>
                </a:lnTo>
                <a:lnTo>
                  <a:pt x="1399080" y="1003300"/>
                </a:lnTo>
                <a:lnTo>
                  <a:pt x="1366532" y="1041400"/>
                </a:lnTo>
                <a:lnTo>
                  <a:pt x="1335761" y="1079500"/>
                </a:lnTo>
                <a:lnTo>
                  <a:pt x="1306745" y="1117600"/>
                </a:lnTo>
                <a:lnTo>
                  <a:pt x="1279465" y="1168400"/>
                </a:lnTo>
                <a:lnTo>
                  <a:pt x="1253899" y="1206500"/>
                </a:lnTo>
                <a:lnTo>
                  <a:pt x="1229982" y="1257300"/>
                </a:lnTo>
                <a:lnTo>
                  <a:pt x="1207387" y="1295400"/>
                </a:lnTo>
                <a:lnTo>
                  <a:pt x="1186230" y="1346200"/>
                </a:lnTo>
                <a:lnTo>
                  <a:pt x="1166626" y="1397000"/>
                </a:lnTo>
                <a:lnTo>
                  <a:pt x="1148689" y="1435100"/>
                </a:lnTo>
                <a:lnTo>
                  <a:pt x="1132534" y="1485900"/>
                </a:lnTo>
                <a:lnTo>
                  <a:pt x="1118277" y="1536700"/>
                </a:lnTo>
                <a:lnTo>
                  <a:pt x="1106032" y="1587500"/>
                </a:lnTo>
                <a:lnTo>
                  <a:pt x="1095913" y="1638300"/>
                </a:lnTo>
                <a:lnTo>
                  <a:pt x="1088037" y="1689100"/>
                </a:lnTo>
                <a:lnTo>
                  <a:pt x="1080279" y="1714500"/>
                </a:lnTo>
                <a:lnTo>
                  <a:pt x="1065644" y="1739900"/>
                </a:lnTo>
                <a:lnTo>
                  <a:pt x="1042488" y="1752600"/>
                </a:lnTo>
                <a:lnTo>
                  <a:pt x="1180544" y="1752600"/>
                </a:lnTo>
                <a:lnTo>
                  <a:pt x="1183481" y="1701800"/>
                </a:lnTo>
                <a:lnTo>
                  <a:pt x="1189437" y="1651000"/>
                </a:lnTo>
                <a:lnTo>
                  <a:pt x="1198266" y="1612900"/>
                </a:lnTo>
                <a:lnTo>
                  <a:pt x="1209820" y="1562100"/>
                </a:lnTo>
                <a:lnTo>
                  <a:pt x="1223955" y="1511300"/>
                </a:lnTo>
                <a:lnTo>
                  <a:pt x="1240524" y="1460500"/>
                </a:lnTo>
                <a:lnTo>
                  <a:pt x="1259381" y="1422400"/>
                </a:lnTo>
                <a:lnTo>
                  <a:pt x="1280380" y="1371600"/>
                </a:lnTo>
                <a:lnTo>
                  <a:pt x="1303375" y="1320800"/>
                </a:lnTo>
                <a:lnTo>
                  <a:pt x="1328219" y="1282700"/>
                </a:lnTo>
                <a:lnTo>
                  <a:pt x="1354768" y="1231900"/>
                </a:lnTo>
                <a:lnTo>
                  <a:pt x="1382874" y="1193800"/>
                </a:lnTo>
                <a:lnTo>
                  <a:pt x="1412391" y="1155700"/>
                </a:lnTo>
                <a:lnTo>
                  <a:pt x="1443174" y="1117600"/>
                </a:lnTo>
                <a:lnTo>
                  <a:pt x="1475077" y="1079500"/>
                </a:lnTo>
                <a:lnTo>
                  <a:pt x="1507953" y="1041400"/>
                </a:lnTo>
                <a:lnTo>
                  <a:pt x="1541656" y="1016000"/>
                </a:lnTo>
                <a:lnTo>
                  <a:pt x="1576040" y="990600"/>
                </a:lnTo>
                <a:lnTo>
                  <a:pt x="1681818" y="914400"/>
                </a:lnTo>
                <a:lnTo>
                  <a:pt x="1788467" y="876300"/>
                </a:lnTo>
                <a:lnTo>
                  <a:pt x="1899362" y="876300"/>
                </a:lnTo>
                <a:lnTo>
                  <a:pt x="1898280" y="863600"/>
                </a:lnTo>
                <a:lnTo>
                  <a:pt x="1901378" y="850900"/>
                </a:lnTo>
                <a:lnTo>
                  <a:pt x="1911718" y="838200"/>
                </a:lnTo>
                <a:lnTo>
                  <a:pt x="1931279" y="825500"/>
                </a:lnTo>
                <a:lnTo>
                  <a:pt x="1978991" y="825500"/>
                </a:lnTo>
                <a:lnTo>
                  <a:pt x="2074420" y="800100"/>
                </a:lnTo>
                <a:lnTo>
                  <a:pt x="2122137" y="800100"/>
                </a:lnTo>
                <a:lnTo>
                  <a:pt x="2169858" y="787400"/>
                </a:lnTo>
                <a:lnTo>
                  <a:pt x="2751601" y="787400"/>
                </a:lnTo>
                <a:lnTo>
                  <a:pt x="2730556" y="774700"/>
                </a:lnTo>
                <a:lnTo>
                  <a:pt x="2684689" y="762000"/>
                </a:lnTo>
                <a:lnTo>
                  <a:pt x="2634961" y="736600"/>
                </a:lnTo>
                <a:lnTo>
                  <a:pt x="1893306" y="736600"/>
                </a:lnTo>
                <a:lnTo>
                  <a:pt x="1893239" y="723900"/>
                </a:lnTo>
                <a:lnTo>
                  <a:pt x="1893172" y="711200"/>
                </a:lnTo>
                <a:lnTo>
                  <a:pt x="1893105" y="698500"/>
                </a:lnTo>
                <a:lnTo>
                  <a:pt x="1893038" y="685800"/>
                </a:lnTo>
                <a:lnTo>
                  <a:pt x="1892435" y="635000"/>
                </a:lnTo>
                <a:lnTo>
                  <a:pt x="1891798" y="584200"/>
                </a:lnTo>
                <a:lnTo>
                  <a:pt x="1891429" y="546100"/>
                </a:lnTo>
                <a:lnTo>
                  <a:pt x="1891627" y="495300"/>
                </a:lnTo>
                <a:lnTo>
                  <a:pt x="1892694" y="444500"/>
                </a:lnTo>
                <a:lnTo>
                  <a:pt x="1894932" y="393700"/>
                </a:lnTo>
                <a:lnTo>
                  <a:pt x="1899270" y="342900"/>
                </a:lnTo>
                <a:lnTo>
                  <a:pt x="1905304" y="292100"/>
                </a:lnTo>
                <a:lnTo>
                  <a:pt x="1912294" y="241300"/>
                </a:lnTo>
                <a:lnTo>
                  <a:pt x="1919501" y="177800"/>
                </a:lnTo>
                <a:lnTo>
                  <a:pt x="1926186" y="127000"/>
                </a:lnTo>
                <a:lnTo>
                  <a:pt x="1931609" y="76200"/>
                </a:lnTo>
                <a:lnTo>
                  <a:pt x="1928736" y="50800"/>
                </a:lnTo>
                <a:lnTo>
                  <a:pt x="1919595" y="38100"/>
                </a:lnTo>
                <a:lnTo>
                  <a:pt x="1907778" y="25400"/>
                </a:lnTo>
                <a:lnTo>
                  <a:pt x="1896875" y="0"/>
                </a:lnTo>
                <a:close/>
              </a:path>
              <a:path w="3007994" h="3822700">
                <a:moveTo>
                  <a:pt x="2751601" y="787400"/>
                </a:moveTo>
                <a:lnTo>
                  <a:pt x="2408526" y="787400"/>
                </a:lnTo>
                <a:lnTo>
                  <a:pt x="2456277" y="800100"/>
                </a:lnTo>
                <a:lnTo>
                  <a:pt x="2504036" y="800100"/>
                </a:lnTo>
                <a:lnTo>
                  <a:pt x="2599578" y="825500"/>
                </a:lnTo>
                <a:lnTo>
                  <a:pt x="2649807" y="850900"/>
                </a:lnTo>
                <a:lnTo>
                  <a:pt x="2695241" y="876300"/>
                </a:lnTo>
                <a:lnTo>
                  <a:pt x="2735999" y="889000"/>
                </a:lnTo>
                <a:lnTo>
                  <a:pt x="2772195" y="927100"/>
                </a:lnTo>
                <a:lnTo>
                  <a:pt x="2803947" y="952500"/>
                </a:lnTo>
                <a:lnTo>
                  <a:pt x="2831369" y="990600"/>
                </a:lnTo>
                <a:lnTo>
                  <a:pt x="2854579" y="1028700"/>
                </a:lnTo>
                <a:lnTo>
                  <a:pt x="2873692" y="1066800"/>
                </a:lnTo>
                <a:lnTo>
                  <a:pt x="2888825" y="1117600"/>
                </a:lnTo>
                <a:lnTo>
                  <a:pt x="2900094" y="1168400"/>
                </a:lnTo>
                <a:lnTo>
                  <a:pt x="2907614" y="1219200"/>
                </a:lnTo>
                <a:lnTo>
                  <a:pt x="2911503" y="1282700"/>
                </a:lnTo>
                <a:lnTo>
                  <a:pt x="2906103" y="1320800"/>
                </a:lnTo>
                <a:lnTo>
                  <a:pt x="2897192" y="1371600"/>
                </a:lnTo>
                <a:lnTo>
                  <a:pt x="2884869" y="1409700"/>
                </a:lnTo>
                <a:lnTo>
                  <a:pt x="2869234" y="1460500"/>
                </a:lnTo>
                <a:lnTo>
                  <a:pt x="2850387" y="1498600"/>
                </a:lnTo>
                <a:lnTo>
                  <a:pt x="2828428" y="1536700"/>
                </a:lnTo>
                <a:lnTo>
                  <a:pt x="2775573" y="1587500"/>
                </a:lnTo>
                <a:lnTo>
                  <a:pt x="2744876" y="1612900"/>
                </a:lnTo>
                <a:lnTo>
                  <a:pt x="2711467" y="1638300"/>
                </a:lnTo>
                <a:lnTo>
                  <a:pt x="2675445" y="1651000"/>
                </a:lnTo>
                <a:lnTo>
                  <a:pt x="2636909" y="1663700"/>
                </a:lnTo>
                <a:lnTo>
                  <a:pt x="2844610" y="1663700"/>
                </a:lnTo>
                <a:lnTo>
                  <a:pt x="2856577" y="1651000"/>
                </a:lnTo>
                <a:lnTo>
                  <a:pt x="2888523" y="1625600"/>
                </a:lnTo>
                <a:lnTo>
                  <a:pt x="2916037" y="1574800"/>
                </a:lnTo>
                <a:lnTo>
                  <a:pt x="2940670" y="1536700"/>
                </a:lnTo>
                <a:lnTo>
                  <a:pt x="2961681" y="1485900"/>
                </a:lnTo>
                <a:lnTo>
                  <a:pt x="2978932" y="1447800"/>
                </a:lnTo>
                <a:lnTo>
                  <a:pt x="2992289" y="1397000"/>
                </a:lnTo>
                <a:lnTo>
                  <a:pt x="3001615" y="1346200"/>
                </a:lnTo>
                <a:lnTo>
                  <a:pt x="3006773" y="1308100"/>
                </a:lnTo>
                <a:lnTo>
                  <a:pt x="3007628" y="1257300"/>
                </a:lnTo>
                <a:lnTo>
                  <a:pt x="3004043" y="1206500"/>
                </a:lnTo>
                <a:lnTo>
                  <a:pt x="2995882" y="1155700"/>
                </a:lnTo>
                <a:lnTo>
                  <a:pt x="2983866" y="1104900"/>
                </a:lnTo>
                <a:lnTo>
                  <a:pt x="2968856" y="1054100"/>
                </a:lnTo>
                <a:lnTo>
                  <a:pt x="2950764" y="1016000"/>
                </a:lnTo>
                <a:lnTo>
                  <a:pt x="2929505" y="965200"/>
                </a:lnTo>
                <a:lnTo>
                  <a:pt x="2904990" y="927100"/>
                </a:lnTo>
                <a:lnTo>
                  <a:pt x="2877134" y="889000"/>
                </a:lnTo>
                <a:lnTo>
                  <a:pt x="2845849" y="863600"/>
                </a:lnTo>
                <a:lnTo>
                  <a:pt x="2811049" y="825500"/>
                </a:lnTo>
                <a:lnTo>
                  <a:pt x="2772647" y="800100"/>
                </a:lnTo>
                <a:lnTo>
                  <a:pt x="2751601" y="787400"/>
                </a:lnTo>
                <a:close/>
              </a:path>
              <a:path w="3007994" h="3822700">
                <a:moveTo>
                  <a:pt x="2537518" y="711200"/>
                </a:moveTo>
                <a:lnTo>
                  <a:pt x="2043340" y="711200"/>
                </a:lnTo>
                <a:lnTo>
                  <a:pt x="1993433" y="723900"/>
                </a:lnTo>
                <a:lnTo>
                  <a:pt x="1943448" y="723900"/>
                </a:lnTo>
                <a:lnTo>
                  <a:pt x="1893306" y="736600"/>
                </a:lnTo>
                <a:lnTo>
                  <a:pt x="2634961" y="736600"/>
                </a:lnTo>
                <a:lnTo>
                  <a:pt x="2537518" y="711200"/>
                </a:lnTo>
                <a:close/>
              </a:path>
              <a:path w="3007994" h="3822700">
                <a:moveTo>
                  <a:pt x="2439576" y="698500"/>
                </a:moveTo>
                <a:lnTo>
                  <a:pt x="2143229" y="698500"/>
                </a:lnTo>
                <a:lnTo>
                  <a:pt x="2093246" y="711200"/>
                </a:lnTo>
                <a:lnTo>
                  <a:pt x="2488606" y="711200"/>
                </a:lnTo>
                <a:lnTo>
                  <a:pt x="2439576" y="698500"/>
                </a:lnTo>
                <a:close/>
              </a:path>
            </a:pathLst>
          </a:custGeom>
          <a:solidFill>
            <a:srgbClr val="19191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3017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2B55C4E-04A7-4D51-84D0-208938F6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469" y="0"/>
            <a:ext cx="7383060" cy="11801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</a:pPr>
            <a:r>
              <a:rPr lang="es-MX" b="1" dirty="0">
                <a:solidFill>
                  <a:srgbClr val="055A1C"/>
                </a:solidFill>
                <a:latin typeface="Literata" pitchFamily="2" charset="0"/>
                <a:ea typeface="+mn-ea"/>
                <a:cs typeface="+mn-cs"/>
              </a:rPr>
              <a:t>ESTEREOTIPOS de género</a:t>
            </a:r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8C813231-BC6F-41B6-82F2-7C98BD1B523B}"/>
              </a:ext>
            </a:extLst>
          </p:cNvPr>
          <p:cNvSpPr txBox="1">
            <a:spLocks/>
          </p:cNvSpPr>
          <p:nvPr/>
        </p:nvSpPr>
        <p:spPr>
          <a:xfrm>
            <a:off x="1139639" y="1171514"/>
            <a:ext cx="9912096" cy="9851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indent="0"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400" b="1" cap="all" baseline="0">
                <a:solidFill>
                  <a:srgbClr val="338C36"/>
                </a:solidFill>
                <a:effectLst/>
                <a:latin typeface="Montserrat" panose="00000500000000000000" pitchFamily="2" charset="0"/>
                <a:cs typeface="Arial" panose="020B0604020202020204" pitchFamily="34" charset="0"/>
              </a:defRPr>
            </a:lvl1pPr>
            <a:lvl2pPr marL="6858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cap="all" baseline="0">
                <a:effectLst/>
              </a:defRPr>
            </a:lvl2pPr>
            <a:lvl3pPr marL="11430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cap="all" baseline="0">
                <a:effectLst/>
              </a:defRPr>
            </a:lvl3pPr>
            <a:lvl4pPr marL="16002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4pPr>
            <a:lvl5pPr marL="20574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5pPr>
            <a:lvl6pPr marL="25146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6pPr>
            <a:lvl7pPr marL="29718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7pPr>
            <a:lvl8pPr marL="34290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8pPr>
            <a:lvl9pPr marL="3886200" indent="-228600" defTabSz="9144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cap="all" baseline="0">
                <a:effectLst/>
              </a:defRPr>
            </a:lvl9pPr>
          </a:lstStyle>
          <a:p>
            <a:pPr marL="0" indent="0" algn="just">
              <a:buNone/>
            </a:pPr>
            <a:r>
              <a:rPr lang="es-MX" sz="1800" b="0" dirty="0"/>
              <a:t>Son creencias e ideas sociales y culturales mediante las que se adjudican una serie de características a la persona por ser hombre o una mujer. </a:t>
            </a:r>
          </a:p>
          <a:p>
            <a:pPr marL="0" indent="0" algn="ctr">
              <a:buNone/>
            </a:pPr>
            <a:r>
              <a:rPr lang="es-MX" sz="1800" i="1" dirty="0">
                <a:solidFill>
                  <a:srgbClr val="338C36"/>
                </a:solidFill>
              </a:rPr>
              <a:t>“Preconcepciones de como somos y como debemos comportarnos”</a:t>
            </a:r>
            <a:endParaRPr lang="es-MX" sz="1800" cap="none" dirty="0"/>
          </a:p>
        </p:txBody>
      </p:sp>
      <p:pic>
        <p:nvPicPr>
          <p:cNvPr id="6" name="Picture 2" descr="Estereotipos de género, construcción social que genera conflictos -">
            <a:extLst>
              <a:ext uri="{FF2B5EF4-FFF2-40B4-BE49-F238E27FC236}">
                <a16:creationId xmlns:a16="http://schemas.microsoft.com/office/drawing/2014/main" id="{A8F9A7A0-11C4-459E-8E5F-D0C47C3C0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5" y="2857657"/>
            <a:ext cx="7045580" cy="363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stereotipos de género, construcción social que genera conflictos -">
            <a:extLst>
              <a:ext uri="{FF2B5EF4-FFF2-40B4-BE49-F238E27FC236}">
                <a16:creationId xmlns:a16="http://schemas.microsoft.com/office/drawing/2014/main" id="{B53A3814-542E-4D1B-A9F8-BC34E7AD0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20" r="68656" b="87196"/>
          <a:stretch/>
        </p:blipFill>
        <p:spPr bwMode="auto">
          <a:xfrm>
            <a:off x="5333667" y="2857657"/>
            <a:ext cx="2168129" cy="39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C7FB9AD-BAC4-4F22-93F6-90C809C098E8}"/>
              </a:ext>
            </a:extLst>
          </p:cNvPr>
          <p:cNvSpPr txBox="1">
            <a:spLocks/>
          </p:cNvSpPr>
          <p:nvPr/>
        </p:nvSpPr>
        <p:spPr>
          <a:xfrm>
            <a:off x="7695316" y="5381048"/>
            <a:ext cx="4407069" cy="13255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MX" b="1" kern="0" dirty="0">
                <a:latin typeface="Montserrat" panose="00000500000000000000" pitchFamily="50" charset="0"/>
              </a:rPr>
              <a:t>Ideas generalizadas, simples y arraigadas  sobre el cómo “debe” o “no debe” ser o comportarse una persona</a:t>
            </a:r>
          </a:p>
          <a:p>
            <a:pPr marL="0" indent="0" algn="just">
              <a:buFont typeface="Arial"/>
              <a:buNone/>
            </a:pPr>
            <a:endParaRPr lang="es-MX" kern="0" dirty="0">
              <a:latin typeface="Montserrat" panose="00000500000000000000" pitchFamily="50" charset="0"/>
            </a:endParaRPr>
          </a:p>
          <a:p>
            <a:pPr marL="0" indent="0" algn="just">
              <a:buFont typeface="Arial"/>
              <a:buNone/>
            </a:pPr>
            <a:endParaRPr lang="es-MX" kern="0" dirty="0"/>
          </a:p>
          <a:p>
            <a:pPr marL="0" indent="0" algn="just">
              <a:buFont typeface="Arial"/>
              <a:buNone/>
            </a:pPr>
            <a:endParaRPr lang="es-MX" kern="0" dirty="0"/>
          </a:p>
        </p:txBody>
      </p:sp>
    </p:spTree>
    <p:extLst>
      <p:ext uri="{BB962C8B-B14F-4D97-AF65-F5344CB8AC3E}">
        <p14:creationId xmlns:p14="http://schemas.microsoft.com/office/powerpoint/2010/main" val="2759111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F19069-F3D0-4E28-8289-FF3B715E3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43029"/>
            <a:ext cx="10364451" cy="1596177"/>
          </a:xfrm>
        </p:spPr>
        <p:txBody>
          <a:bodyPr>
            <a:normAutofit/>
          </a:bodyPr>
          <a:lstStyle/>
          <a:p>
            <a:r>
              <a:rPr lang="es-MX" sz="6000" b="1" dirty="0">
                <a:solidFill>
                  <a:srgbClr val="055A1C"/>
                </a:solidFill>
                <a:latin typeface="Literata"/>
              </a:rPr>
              <a:t>PREJUICIOS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784A0AE-1B9B-416F-B59E-7E33ED15C1E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1566994"/>
            <a:ext cx="10363826" cy="3564314"/>
          </a:xfrm>
        </p:spPr>
        <p:txBody>
          <a:bodyPr>
            <a:normAutofit/>
          </a:bodyPr>
          <a:lstStyle/>
          <a:p>
            <a:r>
              <a:rPr lang="es-MX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Son opiniones o juicios previos, generalmente negativos, que se forman sin un conocimiento adecuado o análisis de la realidad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.</a:t>
            </a:r>
            <a:r>
              <a:rPr lang="es-MX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 </a:t>
            </a:r>
          </a:p>
          <a:p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esto</a:t>
            </a:r>
            <a:r>
              <a:rPr lang="es-MX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 conduce a una valoración anticipada de personas, grupos o situaciones. </a:t>
            </a:r>
          </a:p>
          <a:p>
            <a:r>
              <a:rPr lang="es-MX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Es inmotivada y suele estar basada en la falta de información, la experiencia personal o la influencia social. </a:t>
            </a:r>
          </a:p>
          <a:p>
            <a:r>
              <a:rPr lang="es-MX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puede generar actitudes de rechazo o desvalorización hacia aquello que se considera diferente.</a:t>
            </a:r>
            <a:endParaRPr lang="es-MX" dirty="0">
              <a:solidFill>
                <a:srgbClr val="338C36"/>
              </a:solidFill>
              <a:latin typeface="Montserrat" panose="00000500000000000000" pitchFamily="2" charset="0"/>
            </a:endParaRPr>
          </a:p>
        </p:txBody>
      </p:sp>
      <p:pic>
        <p:nvPicPr>
          <p:cNvPr id="1028" name="Picture 4" descr="Imagen vectorial del icono del prejuicio Se puede usar para la intimidación  en la sociedad | Vector Premium">
            <a:extLst>
              <a:ext uri="{FF2B5EF4-FFF2-40B4-BE49-F238E27FC236}">
                <a16:creationId xmlns:a16="http://schemas.microsoft.com/office/drawing/2014/main" id="{099DBAD2-0D48-4664-980C-5373DA6AA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197" y="4828581"/>
            <a:ext cx="1726692" cy="172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22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rejuicios | BenSalut">
            <a:extLst>
              <a:ext uri="{FF2B5EF4-FFF2-40B4-BE49-F238E27FC236}">
                <a16:creationId xmlns:a16="http://schemas.microsoft.com/office/drawing/2014/main" id="{3552625F-3413-484C-8C25-5A04EEEC9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017" y="684994"/>
            <a:ext cx="7040880" cy="584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0B5D855-4DB9-4AE9-9089-4FC0FCA64496}"/>
              </a:ext>
            </a:extLst>
          </p:cNvPr>
          <p:cNvSpPr/>
          <p:nvPr/>
        </p:nvSpPr>
        <p:spPr>
          <a:xfrm>
            <a:off x="6309360" y="5468112"/>
            <a:ext cx="2615184" cy="4937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9630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2E9169-9BAF-4D91-98A8-0BCB1422B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400" b="1" dirty="0">
                <a:solidFill>
                  <a:srgbClr val="055A1C"/>
                </a:solidFill>
                <a:latin typeface="Literata"/>
              </a:rPr>
              <a:t>Discriminación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4C46BD-7B88-481D-AC40-D8CAC0EFE9E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50201" y="2477244"/>
            <a:ext cx="10363826" cy="3424107"/>
          </a:xfrm>
        </p:spPr>
        <p:txBody>
          <a:bodyPr>
            <a:normAutofit/>
          </a:bodyPr>
          <a:lstStyle/>
          <a:p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Toda distinción, exclusión, restricción o preferencia que, por acción u omisión, no sea objetiva, racional ni proporcional y tenga por objeto o resultado obstaculizar, restringir, impedir, menoscabar o anular el reconocimiento, goce o ejercicio de los derechos humanos y libertades.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10538" b="14816"/>
          <a:stretch/>
        </p:blipFill>
        <p:spPr>
          <a:xfrm>
            <a:off x="6601691" y="4322618"/>
            <a:ext cx="3415145" cy="191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206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A25B2D-DCB2-4BDF-9085-8A1CB76C5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0079" y="859536"/>
            <a:ext cx="10364452" cy="55778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sz="3500" b="1" dirty="0">
                <a:solidFill>
                  <a:srgbClr val="008000"/>
                </a:solidFill>
              </a:rPr>
              <a:t>HOMOFOBIA</a:t>
            </a:r>
          </a:p>
          <a:p>
            <a:pPr marL="0" indent="0" algn="ctr">
              <a:buNone/>
            </a:pPr>
            <a:endParaRPr lang="es-MX" sz="2400" dirty="0"/>
          </a:p>
          <a:p>
            <a:pPr algn="l"/>
            <a:r>
              <a:rPr lang="es-MX" sz="2400" cap="none" dirty="0">
                <a:solidFill>
                  <a:srgbClr val="008000"/>
                </a:solidFill>
              </a:rPr>
              <a:t>Rechazo </a:t>
            </a:r>
            <a:r>
              <a:rPr lang="es-MX" sz="2400" b="0" i="0" u="none" strike="noStrike" cap="none" baseline="0" dirty="0">
                <a:solidFill>
                  <a:srgbClr val="008000"/>
                </a:solidFill>
                <a:latin typeface="Gotham-Book"/>
              </a:rPr>
              <a:t>discriminación, invisibilización, burlas y otras formas de violencia basadas en prejuicios, estereotipos y estigmas hacia la homosexualidad, o que son percibidas como tales. puede derivar en otras formas de violencia como el delito de homicidio, que puede ser tipificado como crimen de odio por homofobia. </a:t>
            </a:r>
          </a:p>
          <a:p>
            <a:pPr algn="l"/>
            <a:r>
              <a:rPr lang="es-MX" sz="2400" cap="none" dirty="0">
                <a:solidFill>
                  <a:srgbClr val="008000"/>
                </a:solidFill>
                <a:latin typeface="Gotham-Book"/>
              </a:rPr>
              <a:t>S</a:t>
            </a:r>
            <a:r>
              <a:rPr lang="es-MX" sz="2400" b="0" i="0" u="none" strike="noStrike" cap="none" baseline="0" dirty="0">
                <a:solidFill>
                  <a:srgbClr val="008000"/>
                </a:solidFill>
                <a:latin typeface="Gotham-Book"/>
              </a:rPr>
              <a:t>u uso se ha extendido al rechazo hacia las orientaciones sexuales e identidades de género no hegemónicas en general; sin embargo, esto ha contribuido a invisibilizar las distintas formas de violencia que viven lesbianas, gays, personas trans, bisexuales e intersexuales.</a:t>
            </a:r>
          </a:p>
          <a:p>
            <a:pPr algn="l"/>
            <a:endParaRPr lang="es-MX" sz="2400" b="0" i="0" u="none" strike="noStrike" baseline="0" dirty="0">
              <a:latin typeface="Gotham-Book"/>
            </a:endParaRPr>
          </a:p>
        </p:txBody>
      </p:sp>
    </p:spTree>
    <p:extLst>
      <p:ext uri="{BB962C8B-B14F-4D97-AF65-F5344CB8AC3E}">
        <p14:creationId xmlns:p14="http://schemas.microsoft.com/office/powerpoint/2010/main" val="4227366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2C62F9-9E4E-4902-A92C-C37238F65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457200"/>
            <a:ext cx="10364451" cy="1596177"/>
          </a:xfrm>
        </p:spPr>
        <p:txBody>
          <a:bodyPr>
            <a:normAutofit/>
          </a:bodyPr>
          <a:lstStyle/>
          <a:p>
            <a:r>
              <a:rPr lang="es-MX" sz="4400" b="1" dirty="0">
                <a:solidFill>
                  <a:srgbClr val="055A1C"/>
                </a:solidFill>
                <a:latin typeface="Literata"/>
              </a:rPr>
              <a:t>¿Qué es la diversidad?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1238B7-A8A4-4B2E-8BC2-9AB30D4840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7635" y="1996308"/>
            <a:ext cx="10138782" cy="4033708"/>
          </a:xfrm>
        </p:spPr>
        <p:txBody>
          <a:bodyPr>
            <a:normAutofit/>
          </a:bodyPr>
          <a:lstStyle/>
          <a:p>
            <a:r>
              <a:rPr lang="es-MX" sz="1800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es la variedad y existencia de diferencias entre individuos, grupos y elementos en un determinado espacio o ámbito </a:t>
            </a:r>
          </a:p>
          <a:p>
            <a:r>
              <a:rPr lang="es-MX" sz="1800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puede incluir características físicas, sociales, culturales, de origen, de identidad, de capacidades o de otras naturalezas. </a:t>
            </a:r>
          </a:p>
          <a:p>
            <a:r>
              <a:rPr lang="es-MX" sz="1800" b="0" i="0" dirty="0">
                <a:solidFill>
                  <a:srgbClr val="338C36"/>
                </a:solidFill>
                <a:effectLst/>
                <a:latin typeface="Montserrat" panose="00000500000000000000" pitchFamily="2" charset="0"/>
              </a:rPr>
              <a:t>pluralidad de identidades, rasgos, culturas, creencias y experiencias que enriquecen a una sociedad, reconociendo a cada persona con el mismo valor.</a:t>
            </a:r>
            <a:endParaRPr lang="es-MX" sz="1800" dirty="0">
              <a:solidFill>
                <a:srgbClr val="338C36"/>
              </a:solidFill>
              <a:latin typeface="Montserrat" panose="00000500000000000000" pitchFamily="2" charset="0"/>
            </a:endParaRPr>
          </a:p>
        </p:txBody>
      </p:sp>
      <p:pic>
        <p:nvPicPr>
          <p:cNvPr id="4" name="Picture 6" descr="Trata usted a las mujeres como lo hace Jehová? | La Atalaya">
            <a:extLst>
              <a:ext uri="{FF2B5EF4-FFF2-40B4-BE49-F238E27FC236}">
                <a16:creationId xmlns:a16="http://schemas.microsoft.com/office/drawing/2014/main" id="{9D8E6FD2-6B88-48BA-88BD-49AA3AAD8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24" y="4945801"/>
            <a:ext cx="2662404" cy="1331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609D68F-A773-4EAE-9A8A-75DA7EA65A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01" r="24285"/>
          <a:stretch/>
        </p:blipFill>
        <p:spPr>
          <a:xfrm>
            <a:off x="10667375" y="1355470"/>
            <a:ext cx="1219200" cy="1395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422F56A-5985-443C-A3BE-568BDCA88F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4683" y="5453645"/>
            <a:ext cx="1777225" cy="1331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ómo deben vestir los hombres a los 40 años: 5 reglas de oro — Lara Oliveras">
            <a:extLst>
              <a:ext uri="{FF2B5EF4-FFF2-40B4-BE49-F238E27FC236}">
                <a16:creationId xmlns:a16="http://schemas.microsoft.com/office/drawing/2014/main" id="{8FCC59FD-F931-4554-B139-6FC1F7EA0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464" y="4945801"/>
            <a:ext cx="1926703" cy="1192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Qué es el Método ROPA?¿Qué opciones reproductivas tienen las parejas de  lesbianas? - Instituto Reproducción Cefer">
            <a:extLst>
              <a:ext uri="{FF2B5EF4-FFF2-40B4-BE49-F238E27FC236}">
                <a16:creationId xmlns:a16="http://schemas.microsoft.com/office/drawing/2014/main" id="{025CC69E-BBBB-4BDE-BD00-AFD6B6925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854" y="5453645"/>
            <a:ext cx="1791476" cy="1192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105,086 en la categoría «Calle gay» de fotos e imágenes de stock libres de  regalías | Shutterstock">
            <a:extLst>
              <a:ext uri="{FF2B5EF4-FFF2-40B4-BE49-F238E27FC236}">
                <a16:creationId xmlns:a16="http://schemas.microsoft.com/office/drawing/2014/main" id="{87EDF30C-2C6F-4A91-8DEB-36E792CD4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0065" y="4551344"/>
            <a:ext cx="1675168" cy="1116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25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32C62F9-9E4E-4902-A92C-C37238F65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348" y="381178"/>
            <a:ext cx="10364451" cy="1596177"/>
          </a:xfrm>
        </p:spPr>
        <p:txBody>
          <a:bodyPr>
            <a:normAutofit/>
          </a:bodyPr>
          <a:lstStyle/>
          <a:p>
            <a:r>
              <a:rPr lang="es-MX" sz="4000" b="1" dirty="0">
                <a:solidFill>
                  <a:srgbClr val="055A1C"/>
                </a:solidFill>
                <a:latin typeface="Literata"/>
              </a:rPr>
              <a:t>¿Qué son las disidencias sexuales?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24348" y="1733264"/>
            <a:ext cx="3948547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accent6">
                    <a:lumMod val="50000"/>
                  </a:schemeClr>
                </a:solidFill>
              </a:rPr>
              <a:t>Son identidades, orientaciones y expresiones que cuestionan el régimen </a:t>
            </a:r>
            <a:r>
              <a:rPr lang="es-MX" dirty="0" err="1">
                <a:solidFill>
                  <a:schemeClr val="accent6">
                    <a:lumMod val="50000"/>
                  </a:schemeClr>
                </a:solidFill>
              </a:rPr>
              <a:t>heteronormativo</a:t>
            </a:r>
            <a:r>
              <a:rPr lang="es-MX" dirty="0">
                <a:solidFill>
                  <a:schemeClr val="accent6">
                    <a:lumMod val="50000"/>
                  </a:schemeClr>
                </a:solidFill>
              </a:rPr>
              <a:t> y el binarismo de género (hombre/mujer) establecido.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919985" y="1790058"/>
            <a:ext cx="5981069" cy="1200329"/>
          </a:xfrm>
          <a:prstGeom prst="rect">
            <a:avLst/>
          </a:prstGeom>
          <a:solidFill>
            <a:srgbClr val="FDFB95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rgbClr val="A88000"/>
                </a:solidFill>
              </a:rPr>
              <a:t>El término representa la resistencia contra las normas sociales hegemónicas, visibilizando a quienes no se ajustan a lo esperado tradicionalmente. </a:t>
            </a:r>
          </a:p>
          <a:p>
            <a:pPr algn="just"/>
            <a:endParaRPr lang="es-MX" dirty="0">
              <a:solidFill>
                <a:srgbClr val="A88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824348" y="5383849"/>
            <a:ext cx="3602184" cy="120032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0033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rgbClr val="003300"/>
                </a:solidFill>
              </a:rPr>
              <a:t>Representan una postura de lucha contra la heterosexualidad obligatoria y el sistema patriarcal.</a:t>
            </a:r>
          </a:p>
          <a:p>
            <a:pPr algn="just"/>
            <a:endParaRPr lang="es-MX" dirty="0">
              <a:solidFill>
                <a:srgbClr val="00330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319649" y="3487590"/>
            <a:ext cx="3861952" cy="1477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rgbClr val="002060"/>
                </a:solidFill>
              </a:rPr>
              <a:t>Incluyen diversas orientaciones sexuales (lesbianismo, bisexualidad, etc.) e identidades de género (</a:t>
            </a:r>
            <a:r>
              <a:rPr lang="es-MX" dirty="0" err="1">
                <a:solidFill>
                  <a:srgbClr val="002060"/>
                </a:solidFill>
              </a:rPr>
              <a:t>transgénero</a:t>
            </a:r>
            <a:r>
              <a:rPr lang="es-MX" dirty="0">
                <a:solidFill>
                  <a:srgbClr val="002060"/>
                </a:solidFill>
              </a:rPr>
              <a:t>, no binarias, género fluido).</a:t>
            </a:r>
          </a:p>
          <a:p>
            <a:pPr algn="just"/>
            <a:endParaRPr lang="es-MX" dirty="0">
              <a:solidFill>
                <a:srgbClr val="00206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402050" y="3515962"/>
            <a:ext cx="5223162" cy="1200329"/>
          </a:xfrm>
          <a:prstGeom prst="rect">
            <a:avLst/>
          </a:prstGeom>
          <a:solidFill>
            <a:srgbClr val="FF4F25"/>
          </a:solidFill>
          <a:ln>
            <a:solidFill>
              <a:srgbClr val="D228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rgbClr val="460D00"/>
                </a:solidFill>
              </a:rPr>
              <a:t>Las disidencias suelen unirse a luchas de clase y raza, evidenciando que las expresiones </a:t>
            </a:r>
            <a:r>
              <a:rPr lang="es-MX" dirty="0" err="1">
                <a:solidFill>
                  <a:srgbClr val="460D00"/>
                </a:solidFill>
              </a:rPr>
              <a:t>sexogenéricas</a:t>
            </a:r>
            <a:r>
              <a:rPr lang="es-MX" dirty="0">
                <a:solidFill>
                  <a:srgbClr val="460D00"/>
                </a:solidFill>
              </a:rPr>
              <a:t> se viven diferente según el contexto, incluyendo a pueblos originarios. 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5750433" y="5405989"/>
            <a:ext cx="6320172" cy="1200329"/>
          </a:xfrm>
          <a:prstGeom prst="rect">
            <a:avLst/>
          </a:prstGeom>
          <a:solidFill>
            <a:srgbClr val="C42500"/>
          </a:solidFill>
          <a:ln>
            <a:solidFill>
              <a:srgbClr val="460D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b="1" dirty="0">
                <a:solidFill>
                  <a:srgbClr val="460D00"/>
                </a:solidFill>
              </a:rPr>
              <a:t> A diferencia de "diversidad sexual", el concepto de "disidencia" busca no solo la inclusión, sino una transformación estructural y una crítica activa a las estructuras de poder. </a:t>
            </a:r>
          </a:p>
          <a:p>
            <a:pPr algn="just"/>
            <a:endParaRPr lang="es-MX" b="1" dirty="0">
              <a:solidFill>
                <a:srgbClr val="460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64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68D594-DA8F-4C3A-887C-A6F4777A45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148" y="2824358"/>
            <a:ext cx="10363826" cy="2698618"/>
          </a:xfrm>
        </p:spPr>
        <p:txBody>
          <a:bodyPr>
            <a:normAutofit lnSpcReduction="10000"/>
          </a:bodyPr>
          <a:lstStyle/>
          <a:p>
            <a:r>
              <a:rPr lang="es-MX" sz="2800" dirty="0">
                <a:solidFill>
                  <a:srgbClr val="336600"/>
                </a:solidFill>
              </a:rPr>
              <a:t>E</a:t>
            </a:r>
            <a:r>
              <a:rPr lang="es-MX" sz="2800" cap="none" dirty="0">
                <a:solidFill>
                  <a:srgbClr val="336600"/>
                </a:solidFill>
              </a:rPr>
              <a:t>s</a:t>
            </a:r>
            <a:r>
              <a:rPr lang="es-MX" sz="2800" dirty="0">
                <a:solidFill>
                  <a:srgbClr val="336600"/>
                </a:solidFill>
              </a:rPr>
              <a:t> </a:t>
            </a:r>
            <a:r>
              <a:rPr lang="es-MX" sz="2800" cap="none" dirty="0">
                <a:solidFill>
                  <a:srgbClr val="336600"/>
                </a:solidFill>
              </a:rPr>
              <a:t>un acrónimo universal que representa a distintas identidades de género, expresiones de género y orientaciones sexuales. </a:t>
            </a:r>
          </a:p>
          <a:p>
            <a:r>
              <a:rPr lang="es-MX" sz="2800" cap="none" dirty="0">
                <a:solidFill>
                  <a:srgbClr val="336600"/>
                </a:solidFill>
              </a:rPr>
              <a:t>Surge de las iniciales de lesbiana, gay, bisexual, trans, intersexual, queer y asexual. el signo (+) hace referencia a otras identidades no incluidas en las anteriores.  </a:t>
            </a:r>
          </a:p>
        </p:txBody>
      </p:sp>
      <p:pic>
        <p:nvPicPr>
          <p:cNvPr id="4" name="Picture 4" descr="Imágenes de Bandera gay - Descarga gratuita en Freepik">
            <a:extLst>
              <a:ext uri="{FF2B5EF4-FFF2-40B4-BE49-F238E27FC236}">
                <a16:creationId xmlns:a16="http://schemas.microsoft.com/office/drawing/2014/main" id="{564C4173-414E-4126-A76F-5127AE2C47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67" b="70667" l="16000" r="85333">
                        <a14:foregroundMark x1="19111" y1="28000" x2="54222" y2="29778"/>
                        <a14:foregroundMark x1="54222" y1="29778" x2="68889" y2="29778"/>
                        <a14:foregroundMark x1="69778" y1="30667" x2="76889" y2="27111"/>
                        <a14:foregroundMark x1="17778" y1="39111" x2="16000" y2="39111"/>
                        <a14:foregroundMark x1="30667" y1="48000" x2="41333" y2="48444"/>
                        <a14:foregroundMark x1="34667" y1="50667" x2="41778" y2="49778"/>
                        <a14:foregroundMark x1="30222" y1="58222" x2="28000" y2="55556"/>
                        <a14:foregroundMark x1="22222" y1="68889" x2="48889" y2="66667"/>
                        <a14:foregroundMark x1="52000" y1="71111" x2="45778" y2="71111"/>
                        <a14:foregroundMark x1="80889" y1="45333" x2="85333" y2="45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70" t="23070" r="7734" b="23703"/>
          <a:stretch/>
        </p:blipFill>
        <p:spPr bwMode="auto">
          <a:xfrm>
            <a:off x="3869812" y="826401"/>
            <a:ext cx="4715441" cy="118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6F2C585-F566-4040-84A0-27459798A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>
            <a:normAutofit/>
          </a:bodyPr>
          <a:lstStyle/>
          <a:p>
            <a:r>
              <a:rPr lang="es-MX" sz="4400" dirty="0"/>
              <a:t>LGBTIQA+</a:t>
            </a:r>
          </a:p>
        </p:txBody>
      </p:sp>
    </p:spTree>
    <p:extLst>
      <p:ext uri="{BB962C8B-B14F-4D97-AF65-F5344CB8AC3E}">
        <p14:creationId xmlns:p14="http://schemas.microsoft.com/office/powerpoint/2010/main" val="3243137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versidad sexual: entre ser o no ser | Gaceta del Colegio de Ciencias y  Humanidades">
            <a:extLst>
              <a:ext uri="{FF2B5EF4-FFF2-40B4-BE49-F238E27FC236}">
                <a16:creationId xmlns:a16="http://schemas.microsoft.com/office/drawing/2014/main" id="{8B7E0FD5-CB8F-4154-99CA-7228DF7D26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" t="3417" r="49226" b="-82"/>
          <a:stretch/>
        </p:blipFill>
        <p:spPr bwMode="auto">
          <a:xfrm>
            <a:off x="9488032" y="3840203"/>
            <a:ext cx="2507810" cy="284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6774EAB-3857-4233-9697-563392549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4035" y="1011050"/>
            <a:ext cx="6942221" cy="1325563"/>
          </a:xfrm>
        </p:spPr>
        <p:txBody>
          <a:bodyPr>
            <a:normAutofit/>
          </a:bodyPr>
          <a:lstStyle/>
          <a:p>
            <a:r>
              <a:rPr lang="es-MX" sz="3600" b="1" dirty="0">
                <a:solidFill>
                  <a:srgbClr val="E60064"/>
                </a:solidFill>
                <a:latin typeface="Literata" pitchFamily="2" charset="0"/>
              </a:rPr>
              <a:t>ORIENTACIÓN SEXUAL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A842AC-1D05-4E84-8D7A-2D354D5B8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4035" y="2565213"/>
            <a:ext cx="10515600" cy="3297705"/>
          </a:xfrm>
        </p:spPr>
        <p:txBody>
          <a:bodyPr/>
          <a:lstStyle/>
          <a:p>
            <a:pPr marL="0" indent="0" algn="just">
              <a:buNone/>
            </a:pPr>
            <a:r>
              <a:rPr lang="es-MX" b="1" dirty="0">
                <a:solidFill>
                  <a:srgbClr val="E60064"/>
                </a:solidFill>
                <a:latin typeface="Montserrat" panose="00000500000000000000" pitchFamily="2" charset="0"/>
              </a:rPr>
              <a:t>Atracción emocional</a:t>
            </a:r>
            <a:r>
              <a:rPr lang="es-MX" dirty="0">
                <a:solidFill>
                  <a:srgbClr val="E60064"/>
                </a:solidFill>
                <a:latin typeface="Montserrat" panose="00000500000000000000" pitchFamily="2" charset="0"/>
              </a:rPr>
              <a:t>,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 romántica y/o sexual que sientes hacia otras personas. </a:t>
            </a:r>
          </a:p>
          <a:p>
            <a:r>
              <a:rPr lang="es-MX" b="1" dirty="0">
                <a:solidFill>
                  <a:srgbClr val="E60064"/>
                </a:solidFill>
                <a:latin typeface="Montserrat" panose="00000500000000000000" pitchFamily="2" charset="0"/>
              </a:rPr>
              <a:t>Heterosexualidad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 (atracción por un género diferente).</a:t>
            </a:r>
          </a:p>
          <a:p>
            <a:r>
              <a:rPr lang="es-MX" b="1" dirty="0">
                <a:solidFill>
                  <a:srgbClr val="E60064"/>
                </a:solidFill>
                <a:latin typeface="Montserrat" panose="00000500000000000000" pitchFamily="2" charset="0"/>
              </a:rPr>
              <a:t>Homosexualidad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 (atracción por el mismo género). </a:t>
            </a:r>
          </a:p>
          <a:p>
            <a:r>
              <a:rPr lang="es-MX" b="1" dirty="0">
                <a:solidFill>
                  <a:srgbClr val="E60064"/>
                </a:solidFill>
                <a:latin typeface="Montserrat" panose="00000500000000000000" pitchFamily="2" charset="0"/>
              </a:rPr>
              <a:t>Bisexualidad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 (atracción por mas de un género).  </a:t>
            </a:r>
          </a:p>
          <a:p>
            <a:r>
              <a:rPr lang="es-MX" b="1" dirty="0">
                <a:solidFill>
                  <a:srgbClr val="E60064"/>
                </a:solidFill>
                <a:latin typeface="Montserrat" panose="00000500000000000000" pitchFamily="2" charset="0"/>
              </a:rPr>
              <a:t>Asexualidad</a:t>
            </a:r>
            <a:r>
              <a:rPr lang="es-MX" dirty="0">
                <a:solidFill>
                  <a:srgbClr val="338C36"/>
                </a:solidFill>
                <a:latin typeface="Montserrat" panose="00000500000000000000" pitchFamily="2" charset="0"/>
              </a:rPr>
              <a:t> (falta de atracción sexual hacia otros). </a:t>
            </a:r>
          </a:p>
          <a:p>
            <a:endParaRPr lang="es-MX" dirty="0">
              <a:solidFill>
                <a:srgbClr val="338C36"/>
              </a:solidFill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92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versidad sexual: entre ser o no ser | Gaceta del Colegio de Ciencias y  Humanidades">
            <a:extLst>
              <a:ext uri="{FF2B5EF4-FFF2-40B4-BE49-F238E27FC236}">
                <a16:creationId xmlns:a16="http://schemas.microsoft.com/office/drawing/2014/main" id="{89F49243-94FC-4632-AB1E-6ED1492C28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" t="3417" r="49226" b="-82"/>
          <a:stretch/>
        </p:blipFill>
        <p:spPr bwMode="auto">
          <a:xfrm>
            <a:off x="9759636" y="4135765"/>
            <a:ext cx="2272419" cy="257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1DA9186-1D25-4379-828A-B4D5AC40C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0518" y="546566"/>
            <a:ext cx="5791200" cy="791322"/>
          </a:xfrm>
        </p:spPr>
        <p:txBody>
          <a:bodyPr>
            <a:normAutofit/>
          </a:bodyPr>
          <a:lstStyle/>
          <a:p>
            <a:r>
              <a:rPr lang="es-MX" sz="3200" b="1" dirty="0">
                <a:solidFill>
                  <a:srgbClr val="E60064"/>
                </a:solidFill>
                <a:latin typeface="Literata" pitchFamily="2" charset="0"/>
              </a:rPr>
              <a:t>IDENTIDAD DE GÉNERO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6CED4D4-7D66-4474-80F7-2B01E95A2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7" y="1665837"/>
            <a:ext cx="9891754" cy="4562948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>
                <a:solidFill>
                  <a:srgbClr val="338C36"/>
                </a:solidFill>
              </a:rPr>
              <a:t>Es el concepto que se tiene de uno mismo como ser sexual y de los sentimientos, se relaciona con como vivimos y sentimos nuestro cuerpo desde la experiencia personal y como la llevamos al ámbito publico, podría o no corresponder con el sexo con el que nacimos.</a:t>
            </a:r>
          </a:p>
          <a:p>
            <a:pPr algn="just"/>
            <a:r>
              <a:rPr lang="es-MX" dirty="0">
                <a:solidFill>
                  <a:srgbClr val="338C36"/>
                </a:solidFill>
              </a:rPr>
              <a:t>Es independiente a la orientación sexual.</a:t>
            </a:r>
          </a:p>
          <a:p>
            <a:pPr algn="just"/>
            <a:r>
              <a:rPr lang="es-MX" dirty="0">
                <a:solidFill>
                  <a:srgbClr val="338C36"/>
                </a:solidFill>
              </a:rPr>
              <a:t>Incluye la libertad de modificar la apariencia o función corporal a través de roles sociales de genero, técnicas medicas, quirúrgicas o de otra índole. </a:t>
            </a:r>
          </a:p>
          <a:p>
            <a:pPr algn="just"/>
            <a:r>
              <a:rPr lang="es-MX" b="1" dirty="0">
                <a:solidFill>
                  <a:srgbClr val="D53B8C"/>
                </a:solidFill>
              </a:rPr>
              <a:t>Cisgénero:</a:t>
            </a:r>
            <a:r>
              <a:rPr lang="es-MX" dirty="0">
                <a:solidFill>
                  <a:srgbClr val="D53B8C"/>
                </a:solidFill>
              </a:rPr>
              <a:t> </a:t>
            </a:r>
            <a:r>
              <a:rPr lang="es-MX" dirty="0">
                <a:solidFill>
                  <a:srgbClr val="338C36"/>
                </a:solidFill>
              </a:rPr>
              <a:t>la identidad de genero coincide con el sexo asignado al nacer. </a:t>
            </a:r>
          </a:p>
          <a:p>
            <a:pPr algn="just"/>
            <a:r>
              <a:rPr lang="es-MX" b="1" dirty="0">
                <a:solidFill>
                  <a:srgbClr val="D53B8C"/>
                </a:solidFill>
              </a:rPr>
              <a:t>Transgénero y transexual:</a:t>
            </a:r>
            <a:r>
              <a:rPr lang="es-MX" b="1" dirty="0">
                <a:solidFill>
                  <a:srgbClr val="338C36"/>
                </a:solidFill>
              </a:rPr>
              <a:t> </a:t>
            </a:r>
            <a:r>
              <a:rPr lang="es-MX" dirty="0">
                <a:solidFill>
                  <a:srgbClr val="338C36"/>
                </a:solidFill>
              </a:rPr>
              <a:t>la identidad de genero es diferente al sexo asignado al nacer.</a:t>
            </a:r>
          </a:p>
          <a:p>
            <a:pPr algn="just"/>
            <a:r>
              <a:rPr lang="es-MX" b="1" dirty="0">
                <a:solidFill>
                  <a:srgbClr val="D53B8C"/>
                </a:solidFill>
              </a:rPr>
              <a:t>No binario: </a:t>
            </a:r>
            <a:r>
              <a:rPr lang="es-MX" dirty="0">
                <a:solidFill>
                  <a:srgbClr val="338C36"/>
                </a:solidFill>
              </a:rPr>
              <a:t>se identifican fuera del binarismo de genero (hombre/mujer).</a:t>
            </a:r>
          </a:p>
          <a:p>
            <a:pPr algn="just"/>
            <a:endParaRPr lang="es-MX" dirty="0">
              <a:solidFill>
                <a:srgbClr val="338C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68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versidad sexual: entre ser o no ser | Gaceta del Colegio de Ciencias y  Humanidades">
            <a:extLst>
              <a:ext uri="{FF2B5EF4-FFF2-40B4-BE49-F238E27FC236}">
                <a16:creationId xmlns:a16="http://schemas.microsoft.com/office/drawing/2014/main" id="{F2393DED-E6F0-4860-BC49-C8A7527AC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" t="3417" r="49226" b="-82"/>
          <a:stretch/>
        </p:blipFill>
        <p:spPr bwMode="auto">
          <a:xfrm>
            <a:off x="9968874" y="4372823"/>
            <a:ext cx="2063181" cy="233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0D23F63-8CE4-445A-9736-B4F410E24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2810" y="252831"/>
            <a:ext cx="8017042" cy="1325563"/>
          </a:xfrm>
        </p:spPr>
        <p:txBody>
          <a:bodyPr>
            <a:normAutofit/>
          </a:bodyPr>
          <a:lstStyle/>
          <a:p>
            <a:r>
              <a:rPr lang="es-MX" sz="3600" dirty="0">
                <a:solidFill>
                  <a:srgbClr val="E60064"/>
                </a:solidFill>
                <a:latin typeface="Literata" pitchFamily="2" charset="0"/>
              </a:rPr>
              <a:t>EXPRESIÓN DE GÉNERO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F55DDC-7016-48FC-991F-FBA5A98C6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988" y="1828800"/>
            <a:ext cx="9718673" cy="435471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sz="2400" dirty="0">
                <a:solidFill>
                  <a:srgbClr val="338C36"/>
                </a:solidFill>
                <a:latin typeface="Montserrat" panose="00000500000000000000" pitchFamily="2" charset="0"/>
              </a:rPr>
              <a:t>Es como una persona manifiesta su genero públicamente, a través de la forma en que se viste, se peina, actúa o se expresa. </a:t>
            </a:r>
          </a:p>
          <a:p>
            <a:pPr algn="just"/>
            <a:endParaRPr lang="es-MX" sz="2400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r>
              <a:rPr lang="es-MX" sz="2400" dirty="0">
                <a:solidFill>
                  <a:srgbClr val="338C36"/>
                </a:solidFill>
                <a:latin typeface="Montserrat" panose="00000500000000000000" pitchFamily="2" charset="0"/>
              </a:rPr>
              <a:t>Puede ser masculina, femenina, andrógina o una mezcla y puede variar según el momento, la cultura y la persona. </a:t>
            </a:r>
          </a:p>
          <a:p>
            <a:pPr algn="just"/>
            <a:endParaRPr lang="es-MX" sz="2400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r>
              <a:rPr lang="es-MX" sz="2400" b="1" dirty="0">
                <a:solidFill>
                  <a:srgbClr val="338C36"/>
                </a:solidFill>
                <a:latin typeface="Montserrat" panose="00000500000000000000" pitchFamily="2" charset="0"/>
              </a:rPr>
              <a:t>No determina la identidad de genero de una persona </a:t>
            </a:r>
          </a:p>
          <a:p>
            <a:pPr marL="0" indent="0" algn="just">
              <a:buNone/>
            </a:pPr>
            <a:r>
              <a:rPr lang="es-MX" sz="1900" b="1" dirty="0">
                <a:solidFill>
                  <a:srgbClr val="338C36"/>
                </a:solidFill>
                <a:latin typeface="Montserrat" panose="00000500000000000000" pitchFamily="2" charset="0"/>
              </a:rPr>
              <a:t>(una mujer cisgénero puede tener expresión de genero considerada masculina o un hombre trans puede tener una expresión de genero afeminada).</a:t>
            </a:r>
          </a:p>
          <a:p>
            <a:pPr algn="just"/>
            <a:endParaRPr lang="es-MX" sz="2400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endParaRPr lang="es-MX" sz="2400" dirty="0">
              <a:solidFill>
                <a:srgbClr val="338C36"/>
              </a:solidFill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517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1B40D51-2D78-443A-8D79-DD8EFFDC2AEC}"/>
              </a:ext>
            </a:extLst>
          </p:cNvPr>
          <p:cNvSpPr txBox="1"/>
          <p:nvPr/>
        </p:nvSpPr>
        <p:spPr>
          <a:xfrm>
            <a:off x="4307366" y="1504478"/>
            <a:ext cx="747010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s-MX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s-MX" sz="2400" dirty="0"/>
              <a:t>ESBIANA: </a:t>
            </a:r>
          </a:p>
          <a:p>
            <a:pPr marL="0" indent="0">
              <a:buNone/>
            </a:pPr>
            <a:r>
              <a:rPr lang="es-MX" sz="2400" dirty="0"/>
              <a:t>M</a:t>
            </a:r>
            <a:r>
              <a:rPr lang="es-MX" sz="2400" cap="none" dirty="0"/>
              <a:t>ujer que se siente atraída emocional, erótica, romántica y sexualmente hacia otra mujer.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D155935-7E59-4C9F-AC4D-6E242983EC71}"/>
              </a:ext>
            </a:extLst>
          </p:cNvPr>
          <p:cNvSpPr txBox="1"/>
          <p:nvPr/>
        </p:nvSpPr>
        <p:spPr>
          <a:xfrm>
            <a:off x="4307366" y="4522525"/>
            <a:ext cx="747010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s-MX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s-MX" sz="2400" dirty="0"/>
              <a:t>AY: </a:t>
            </a:r>
          </a:p>
          <a:p>
            <a:pPr marL="0" indent="0">
              <a:buNone/>
            </a:pPr>
            <a:r>
              <a:rPr lang="es-MX" sz="2400" dirty="0"/>
              <a:t>H</a:t>
            </a:r>
            <a:r>
              <a:rPr lang="es-MX" sz="2400" cap="none" dirty="0"/>
              <a:t>ombre que se siente atraído emocional, romántica, erótica y sexualmente hacia otro hombre.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93EFBA2-69D2-47D2-A006-499CE635E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636428"/>
            <a:ext cx="2969668" cy="2073859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8167193-3BC2-42B3-8AA5-79FE75713E16}"/>
              </a:ext>
            </a:extLst>
          </p:cNvPr>
          <p:cNvSpPr txBox="1"/>
          <p:nvPr/>
        </p:nvSpPr>
        <p:spPr>
          <a:xfrm>
            <a:off x="1285462" y="2858694"/>
            <a:ext cx="259330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ORIENTACIÓN SEXUAL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734A824-BBA8-4ECA-82EC-29C762DBF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984" y="3691531"/>
            <a:ext cx="3065414" cy="200103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26A205E-1A27-4695-A04B-468A65F5EAF4}"/>
              </a:ext>
            </a:extLst>
          </p:cNvPr>
          <p:cNvSpPr txBox="1"/>
          <p:nvPr/>
        </p:nvSpPr>
        <p:spPr>
          <a:xfrm>
            <a:off x="1285462" y="5909848"/>
            <a:ext cx="2593304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ORIENTACIÓN SEXUAL</a:t>
            </a:r>
          </a:p>
        </p:txBody>
      </p:sp>
    </p:spTree>
    <p:extLst>
      <p:ext uri="{BB962C8B-B14F-4D97-AF65-F5344CB8AC3E}">
        <p14:creationId xmlns:p14="http://schemas.microsoft.com/office/powerpoint/2010/main" val="32362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C5D40159-3371-43F6-B56C-4036907C4780}"/>
              </a:ext>
            </a:extLst>
          </p:cNvPr>
          <p:cNvSpPr txBox="1"/>
          <p:nvPr/>
        </p:nvSpPr>
        <p:spPr>
          <a:xfrm>
            <a:off x="3714447" y="1028343"/>
            <a:ext cx="78653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5400" b="1" cap="none" dirty="0">
                <a:solidFill>
                  <a:srgbClr val="DB07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s-MX" sz="2400" cap="none" dirty="0"/>
              <a:t>ISEXUAL: </a:t>
            </a:r>
          </a:p>
          <a:p>
            <a:r>
              <a:rPr lang="es-MX" sz="2400" dirty="0"/>
              <a:t>P</a:t>
            </a:r>
            <a:r>
              <a:rPr lang="es-MX" sz="2400" cap="none" dirty="0"/>
              <a:t>ersona que se siente atraída emocional, erótica, romántica y sexualmente por mujeres y hombres. </a:t>
            </a:r>
          </a:p>
          <a:p>
            <a:endParaRPr lang="es-MX" sz="2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72C0FE2-1D0D-4092-894A-A9A58BE719C4}"/>
              </a:ext>
            </a:extLst>
          </p:cNvPr>
          <p:cNvSpPr txBox="1"/>
          <p:nvPr/>
        </p:nvSpPr>
        <p:spPr>
          <a:xfrm>
            <a:off x="3639312" y="3429000"/>
            <a:ext cx="8552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b="1" cap="none" dirty="0">
                <a:solidFill>
                  <a:srgbClr val="FF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MX" sz="2400" cap="none" dirty="0"/>
              <a:t>RANSGÉNERO: </a:t>
            </a:r>
          </a:p>
          <a:p>
            <a:r>
              <a:rPr lang="es-MX" sz="2400" cap="none" dirty="0"/>
              <a:t>Persona que se siente y se identifica a si misma como perteneciente a un género distinto al que se le asignó socialmente al nacer. Y cuya vivencia de género no depende de la realización de intervenciones medicas o quirúrgicas. </a:t>
            </a:r>
          </a:p>
          <a:p>
            <a:endParaRPr lang="es-MX" sz="24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E1E600C-3452-48A0-8752-D7EC44D16F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08"/>
          <a:stretch/>
        </p:blipFill>
        <p:spPr>
          <a:xfrm>
            <a:off x="825869" y="1078992"/>
            <a:ext cx="2651675" cy="1682496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6D54E1C-76EF-4ACB-ABDE-C34F66FED165}"/>
              </a:ext>
            </a:extLst>
          </p:cNvPr>
          <p:cNvSpPr txBox="1"/>
          <p:nvPr/>
        </p:nvSpPr>
        <p:spPr>
          <a:xfrm>
            <a:off x="855054" y="2761488"/>
            <a:ext cx="2593304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ORIENTACIÓN SEXUAL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2CC5F23-A46C-4908-B984-0D5F82A00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054" y="3677673"/>
            <a:ext cx="2651675" cy="172487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6E3333AC-FA5C-4A4F-BE03-F46D8F90226C}"/>
              </a:ext>
            </a:extLst>
          </p:cNvPr>
          <p:cNvSpPr txBox="1"/>
          <p:nvPr/>
        </p:nvSpPr>
        <p:spPr>
          <a:xfrm>
            <a:off x="825869" y="5471231"/>
            <a:ext cx="2593304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FF99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IDENTIDAD SEXUAL</a:t>
            </a:r>
          </a:p>
        </p:txBody>
      </p:sp>
    </p:spTree>
    <p:extLst>
      <p:ext uri="{BB962C8B-B14F-4D97-AF65-F5344CB8AC3E}">
        <p14:creationId xmlns:p14="http://schemas.microsoft.com/office/powerpoint/2010/main" val="4018196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DA5E7AD-D691-4597-B688-2BF2175F3AB0}"/>
              </a:ext>
            </a:extLst>
          </p:cNvPr>
          <p:cNvSpPr txBox="1"/>
          <p:nvPr/>
        </p:nvSpPr>
        <p:spPr>
          <a:xfrm>
            <a:off x="4108703" y="923117"/>
            <a:ext cx="79185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5400" b="1" cap="none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MX" sz="2400" cap="none" dirty="0"/>
              <a:t>RANSEXUAL: </a:t>
            </a:r>
          </a:p>
          <a:p>
            <a:r>
              <a:rPr lang="es-MX" sz="2400" dirty="0"/>
              <a:t>P</a:t>
            </a:r>
            <a:r>
              <a:rPr lang="es-MX" sz="2400" cap="none" dirty="0"/>
              <a:t>ersona que decide realizar modificaciones corporales mediante intervenciones medicas (tratamientos hormonales y/o quirúrgicos) con el fin de adecuar su cuerpo a su identidad de género. </a:t>
            </a:r>
            <a:endParaRPr lang="es-MX" sz="24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52D49D7-D903-4572-B89A-78EEF55C0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65" b="97297" l="2451" r="92647">
                        <a14:foregroundMark x1="5882" y1="50811" x2="38725" y2="96216"/>
                        <a14:foregroundMark x1="38725" y1="96216" x2="42157" y2="96216"/>
                        <a14:foregroundMark x1="2451" y1="52973" x2="16667" y2="89189"/>
                        <a14:foregroundMark x1="37255" y1="57838" x2="41176" y2="78378"/>
                        <a14:foregroundMark x1="41176" y1="78378" x2="40196" y2="85405"/>
                        <a14:foregroundMark x1="42157" y1="63243" x2="44608" y2="77297"/>
                        <a14:foregroundMark x1="44608" y1="63784" x2="46078" y2="73514"/>
                        <a14:foregroundMark x1="54902" y1="9730" x2="72549" y2="15135"/>
                        <a14:foregroundMark x1="72549" y1="15135" x2="75980" y2="14595"/>
                        <a14:foregroundMark x1="54902" y1="15676" x2="57353" y2="27027"/>
                        <a14:foregroundMark x1="52941" y1="5405" x2="70588" y2="5405"/>
                        <a14:foregroundMark x1="93627" y1="25405" x2="93627" y2="42162"/>
                        <a14:foregroundMark x1="88235" y1="54054" x2="91176" y2="89730"/>
                        <a14:foregroundMark x1="78922" y1="97297" x2="74020" y2="97297"/>
                        <a14:foregroundMark x1="90196" y1="97297" x2="88235" y2="95135"/>
                        <a14:foregroundMark x1="18137" y1="65946" x2="32843" y2="65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9991" y="639337"/>
            <a:ext cx="2624970" cy="238048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EB66839-1731-459F-B8CA-1C59C8783073}"/>
              </a:ext>
            </a:extLst>
          </p:cNvPr>
          <p:cNvSpPr txBox="1"/>
          <p:nvPr/>
        </p:nvSpPr>
        <p:spPr>
          <a:xfrm>
            <a:off x="1201657" y="3147197"/>
            <a:ext cx="2593304" cy="307777"/>
          </a:xfrm>
          <a:prstGeom prst="rect">
            <a:avLst/>
          </a:prstGeom>
          <a:solidFill>
            <a:srgbClr val="FFCCCC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IDENTIDAD SEXUAL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E2A3C0-C54D-4A04-BE3A-6139A735043A}"/>
              </a:ext>
            </a:extLst>
          </p:cNvPr>
          <p:cNvSpPr txBox="1"/>
          <p:nvPr/>
        </p:nvSpPr>
        <p:spPr>
          <a:xfrm>
            <a:off x="4108704" y="4149938"/>
            <a:ext cx="8083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400" b="1" cap="none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MX" sz="2000" cap="none" dirty="0"/>
              <a:t>RANS: </a:t>
            </a:r>
          </a:p>
          <a:p>
            <a:r>
              <a:rPr lang="es-MX" sz="2000" dirty="0"/>
              <a:t>Término paraguas, que abarca a diferentes identidades y expresiones de género. Se aplica a personas cuya identidad de género no coincide con la asignada al nacer, independientemente de que realicen o no un proceso de transición social, legal o medica. Las personas trans pueden identificarse como hombres, mujeres, o dentro de identidades no binarias.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83F88DD6-EA59-4B4E-90C8-19EE64B2B9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9734" r="49523"/>
          <a:stretch/>
        </p:blipFill>
        <p:spPr>
          <a:xfrm>
            <a:off x="1530781" y="4031647"/>
            <a:ext cx="1903390" cy="188686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A3DE2EF-538C-4937-B64B-C2B451A673DD}"/>
              </a:ext>
            </a:extLst>
          </p:cNvPr>
          <p:cNvSpPr txBox="1"/>
          <p:nvPr/>
        </p:nvSpPr>
        <p:spPr>
          <a:xfrm>
            <a:off x="1201657" y="5971964"/>
            <a:ext cx="259330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FFCCCC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IDENTIDAD, Y EXPRESIÓN DE GÉNERO</a:t>
            </a:r>
          </a:p>
        </p:txBody>
      </p:sp>
    </p:spTree>
    <p:extLst>
      <p:ext uri="{BB962C8B-B14F-4D97-AF65-F5344CB8AC3E}">
        <p14:creationId xmlns:p14="http://schemas.microsoft.com/office/powerpoint/2010/main" val="245422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6ADC37E2-4961-4470-907B-80600DC60D2E}"/>
              </a:ext>
            </a:extLst>
          </p:cNvPr>
          <p:cNvSpPr txBox="1"/>
          <p:nvPr/>
        </p:nvSpPr>
        <p:spPr>
          <a:xfrm>
            <a:off x="3751932" y="1628507"/>
            <a:ext cx="84400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b="1" cap="none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s-MX" sz="2400" cap="none" dirty="0"/>
              <a:t>UEER: </a:t>
            </a:r>
          </a:p>
          <a:p>
            <a:r>
              <a:rPr lang="es-MX" sz="2400" cap="none" dirty="0"/>
              <a:t>Personas que viven su identidad de género, expresión y su orientación sexual de manera fluida, sin necesidad de adoptar ninguna denominación en particular,</a:t>
            </a:r>
            <a:r>
              <a:rPr lang="es-MX" sz="2400" dirty="0"/>
              <a:t> desafían toda forma de heteronorma, normas y estructuras rígidas, rechazan la categorización de las personas según su orientación sexual o su género. </a:t>
            </a:r>
            <a:endParaRPr lang="es-MX" sz="2400" cap="none" dirty="0"/>
          </a:p>
          <a:p>
            <a:endParaRPr lang="es-MX" sz="24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43C4AF1-C89C-4914-BFB8-BEA7507A76DF}"/>
              </a:ext>
            </a:extLst>
          </p:cNvPr>
          <p:cNvSpPr txBox="1"/>
          <p:nvPr/>
        </p:nvSpPr>
        <p:spPr>
          <a:xfrm>
            <a:off x="841973" y="4038591"/>
            <a:ext cx="2580237" cy="646331"/>
          </a:xfrm>
          <a:prstGeom prst="rect">
            <a:avLst/>
          </a:prstGeom>
          <a:solidFill>
            <a:srgbClr val="49C349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200" dirty="0"/>
              <a:t>T</a:t>
            </a:r>
            <a:r>
              <a:rPr lang="es-MX" sz="1200" cap="none" dirty="0"/>
              <a:t>RANSITA ENTRE LA IDENTIDAD DE GÉNERO, LA EXPRESIÓN DE GÉNERO Y LA ORIENTACIÓN SEXUAL.</a:t>
            </a:r>
            <a:endParaRPr lang="es-MX" sz="12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B6FAC03-52A6-4C62-B2B8-1323B0A725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1091544" y="1765387"/>
            <a:ext cx="2100046" cy="2149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63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7A057CA-94F7-4A3F-BDAB-54580C7050CB}"/>
              </a:ext>
            </a:extLst>
          </p:cNvPr>
          <p:cNvSpPr txBox="1"/>
          <p:nvPr/>
        </p:nvSpPr>
        <p:spPr>
          <a:xfrm>
            <a:off x="3657600" y="504206"/>
            <a:ext cx="837590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b="1" cap="none" dirty="0">
                <a:solidFill>
                  <a:srgbClr val="E3DE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MX" sz="2400" cap="none" dirty="0"/>
              <a:t>NTERSEXUAL: </a:t>
            </a:r>
          </a:p>
          <a:p>
            <a:r>
              <a:rPr lang="es-MX" sz="2400" cap="none" dirty="0"/>
              <a:t>Persona que nace con una combinación de características biológicas masculinas y femeninas, como cromosomas o genitales, es una variación que sucede naturalmente en los seres humanos y no es un problema medico; se estima que una de cada 100 personas lo son. </a:t>
            </a:r>
          </a:p>
          <a:p>
            <a:endParaRPr lang="es-MX" sz="2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C0557FC-C638-4350-AA00-14FEF7257885}"/>
              </a:ext>
            </a:extLst>
          </p:cNvPr>
          <p:cNvSpPr txBox="1"/>
          <p:nvPr/>
        </p:nvSpPr>
        <p:spPr>
          <a:xfrm>
            <a:off x="3657600" y="3735860"/>
            <a:ext cx="8375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b="1" cap="none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MX" sz="2400" cap="none" dirty="0"/>
              <a:t>SEXUAL: </a:t>
            </a:r>
          </a:p>
          <a:p>
            <a:r>
              <a:rPr lang="es-MX" sz="2400" dirty="0"/>
              <a:t>Orientación sexual caracterizada por la ausencia o baja intensidad de atracción sexual hacia otras personas, puede experimentar atracción romántica, afectiva o sensual pero raramente atracción sexual (cuando existe un vinculo emocional fuerte).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627AFB8-AED0-4580-BCA6-4AD608953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84" b="97838" l="7292" r="89063">
                        <a14:foregroundMark x1="72917" y1="12973" x2="69792" y2="4324"/>
                        <a14:foregroundMark x1="8854" y1="88649" x2="33333" y2="69730"/>
                        <a14:foregroundMark x1="33333" y1="69730" x2="40104" y2="54054"/>
                        <a14:foregroundMark x1="12500" y1="54595" x2="46354" y2="87568"/>
                        <a14:foregroundMark x1="8854" y1="61081" x2="8854" y2="79459"/>
                        <a14:foregroundMark x1="7292" y1="53514" x2="29688" y2="54054"/>
                        <a14:foregroundMark x1="29688" y1="54054" x2="39063" y2="52432"/>
                        <a14:foregroundMark x1="43229" y1="57297" x2="46875" y2="79459"/>
                        <a14:foregroundMark x1="46875" y1="79459" x2="45313" y2="87027"/>
                        <a14:foregroundMark x1="44792" y1="90270" x2="16146" y2="91351"/>
                        <a14:foregroundMark x1="48438" y1="94595" x2="18750" y2="94595"/>
                        <a14:foregroundMark x1="70313" y1="13514" x2="64063" y2="61622"/>
                        <a14:foregroundMark x1="64063" y1="61622" x2="66146" y2="74595"/>
                        <a14:foregroundMark x1="75000" y1="27027" x2="79167" y2="78919"/>
                        <a14:foregroundMark x1="79167" y1="78919" x2="85938" y2="94054"/>
                        <a14:foregroundMark x1="66146" y1="71892" x2="68229" y2="92973"/>
                        <a14:foregroundMark x1="68229" y1="91351" x2="69271" y2="97838"/>
                        <a14:foregroundMark x1="75000" y1="24324" x2="76563" y2="11351"/>
                        <a14:foregroundMark x1="28646" y1="59459" x2="26042" y2="83784"/>
                        <a14:foregroundMark x1="26042" y1="83784" x2="27083" y2="85946"/>
                        <a14:foregroundMark x1="64063" y1="6486" x2="68229" y2="18378"/>
                        <a14:foregroundMark x1="66146" y1="8108" x2="66146" y2="16757"/>
                        <a14:foregroundMark x1="64583" y1="8108" x2="66146" y2="172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2080" y="810454"/>
            <a:ext cx="2481200" cy="239074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8F137F3-3C3B-415F-8E39-F350E7777CB5}"/>
              </a:ext>
            </a:extLst>
          </p:cNvPr>
          <p:cNvSpPr txBox="1"/>
          <p:nvPr/>
        </p:nvSpPr>
        <p:spPr>
          <a:xfrm>
            <a:off x="1045672" y="3212640"/>
            <a:ext cx="2194016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rgbClr val="E3DE0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CONDICIÓN FISIOLOGICA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24C7537-FB14-4684-86F7-8108A43F6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080" y="3735860"/>
            <a:ext cx="2337608" cy="2346048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6755A62-EDB8-4C50-B65D-70E42AF9DF1B}"/>
              </a:ext>
            </a:extLst>
          </p:cNvPr>
          <p:cNvSpPr txBox="1"/>
          <p:nvPr/>
        </p:nvSpPr>
        <p:spPr>
          <a:xfrm>
            <a:off x="973876" y="6143462"/>
            <a:ext cx="2194016" cy="307777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1400" dirty="0"/>
              <a:t>ORIENTACIÓN SEXUAL </a:t>
            </a:r>
          </a:p>
        </p:txBody>
      </p:sp>
    </p:spTree>
    <p:extLst>
      <p:ext uri="{BB962C8B-B14F-4D97-AF65-F5344CB8AC3E}">
        <p14:creationId xmlns:p14="http://schemas.microsoft.com/office/powerpoint/2010/main" val="3892679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9AF403-4362-4D43-9353-B960EA2CC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8792" y="361715"/>
            <a:ext cx="7964219" cy="970650"/>
          </a:xfrm>
        </p:spPr>
        <p:txBody>
          <a:bodyPr/>
          <a:lstStyle/>
          <a:p>
            <a:r>
              <a:rPr lang="es-MX" dirty="0">
                <a:solidFill>
                  <a:srgbClr val="336600"/>
                </a:solidFill>
              </a:rPr>
              <a:t>Termino paraguas </a:t>
            </a:r>
          </a:p>
        </p:txBody>
      </p:sp>
      <p:pic>
        <p:nvPicPr>
          <p:cNvPr id="4" name="Picture 2" descr="Paraguas Trans ahí para proteger a todos 💙💖 (OC) : r/lgbt">
            <a:extLst>
              <a:ext uri="{FF2B5EF4-FFF2-40B4-BE49-F238E27FC236}">
                <a16:creationId xmlns:a16="http://schemas.microsoft.com/office/drawing/2014/main" id="{3E27DD1D-9F65-4510-B536-EE08938404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116" y="2293264"/>
            <a:ext cx="3232371" cy="323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A1727D-77AA-4BB5-93E7-E0BC7DE5A5E5}"/>
              </a:ext>
            </a:extLst>
          </p:cNvPr>
          <p:cNvSpPr txBox="1"/>
          <p:nvPr/>
        </p:nvSpPr>
        <p:spPr>
          <a:xfrm>
            <a:off x="913775" y="1747320"/>
            <a:ext cx="7415578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s-MX" sz="2500" dirty="0">
                <a:solidFill>
                  <a:srgbClr val="008000"/>
                </a:solidFill>
              </a:rPr>
              <a:t>Si bien el </a:t>
            </a:r>
            <a:r>
              <a:rPr lang="es-MX" sz="2500" b="1" dirty="0">
                <a:solidFill>
                  <a:srgbClr val="008000"/>
                </a:solidFill>
              </a:rPr>
              <a:t>paraguas</a:t>
            </a:r>
            <a:r>
              <a:rPr lang="es-MX" sz="2500" dirty="0">
                <a:solidFill>
                  <a:srgbClr val="008000"/>
                </a:solidFill>
              </a:rPr>
              <a:t> se utiliza para protegerse de la lluvia, surge este termino en sentido metafórico donde es aquel que cobija y vincula diversas identidades de género y orientaciones sexuales. </a:t>
            </a:r>
          </a:p>
          <a:p>
            <a:pPr marL="0" indent="0" algn="just">
              <a:buNone/>
            </a:pPr>
            <a:endParaRPr lang="es-MX" sz="2500" dirty="0">
              <a:solidFill>
                <a:srgbClr val="008000"/>
              </a:solidFill>
            </a:endParaRPr>
          </a:p>
          <a:p>
            <a:pPr marL="0" indent="0" algn="just">
              <a:buNone/>
            </a:pPr>
            <a:r>
              <a:rPr lang="es-MX" sz="2500" dirty="0">
                <a:solidFill>
                  <a:srgbClr val="008000"/>
                </a:solidFill>
              </a:rPr>
              <a:t>Incluye cualquier identidad o expresión de género que reafirma una identidad distinta a la asignada al nacer. </a:t>
            </a:r>
          </a:p>
          <a:p>
            <a:pPr marL="0" indent="0" algn="just">
              <a:buNone/>
            </a:pPr>
            <a:endParaRPr lang="es-MX" sz="2500" dirty="0">
              <a:solidFill>
                <a:srgbClr val="008000"/>
              </a:solidFill>
            </a:endParaRPr>
          </a:p>
          <a:p>
            <a:pPr marL="0" indent="0" algn="just">
              <a:buNone/>
            </a:pPr>
            <a:r>
              <a:rPr lang="es-MX" sz="2500" dirty="0">
                <a:solidFill>
                  <a:srgbClr val="008000"/>
                </a:solidFill>
              </a:rPr>
              <a:t>Agrupa experiencias compartidas sin limitar la diversidad de vivencias personales. </a:t>
            </a:r>
          </a:p>
        </p:txBody>
      </p:sp>
    </p:spTree>
    <p:extLst>
      <p:ext uri="{BB962C8B-B14F-4D97-AF65-F5344CB8AC3E}">
        <p14:creationId xmlns:p14="http://schemas.microsoft.com/office/powerpoint/2010/main" val="1298645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71D8C-4B05-4D62-A678-D1532317E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187" y="405472"/>
            <a:ext cx="10364451" cy="983423"/>
          </a:xfrm>
        </p:spPr>
        <p:txBody>
          <a:bodyPr/>
          <a:lstStyle/>
          <a:p>
            <a:r>
              <a:rPr lang="es-MX" dirty="0">
                <a:solidFill>
                  <a:srgbClr val="336600"/>
                </a:solidFill>
              </a:rPr>
              <a:t>No binario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D18409-05A9-453F-B745-12F9C6233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1388895"/>
            <a:ext cx="10364452" cy="3872390"/>
          </a:xfrm>
        </p:spPr>
        <p:txBody>
          <a:bodyPr>
            <a:normAutofit fontScale="92500"/>
          </a:bodyPr>
          <a:lstStyle/>
          <a:p>
            <a:r>
              <a:rPr lang="es-MX" sz="2400" cap="none" dirty="0">
                <a:solidFill>
                  <a:srgbClr val="008000"/>
                </a:solidFill>
              </a:rPr>
              <a:t>Ser una persona no binaria implica </a:t>
            </a:r>
            <a:r>
              <a:rPr lang="es-MX" sz="2400" b="1" cap="none" dirty="0">
                <a:solidFill>
                  <a:srgbClr val="008000"/>
                </a:solidFill>
              </a:rPr>
              <a:t>NO</a:t>
            </a:r>
            <a:r>
              <a:rPr lang="es-MX" sz="2400" cap="none" dirty="0">
                <a:solidFill>
                  <a:srgbClr val="008000"/>
                </a:solidFill>
              </a:rPr>
              <a:t> identificarse estrictamente como mujer u hombre.</a:t>
            </a:r>
          </a:p>
          <a:p>
            <a:r>
              <a:rPr lang="es-MX" sz="2400" cap="none" dirty="0">
                <a:solidFill>
                  <a:srgbClr val="008000"/>
                </a:solidFill>
              </a:rPr>
              <a:t>Surge en respuesta a la necesidad de una terminología que reconociera y validara las identidades de género mas allá del binarismo. </a:t>
            </a:r>
          </a:p>
          <a:p>
            <a:r>
              <a:rPr lang="es-MX" sz="2400" cap="none" dirty="0">
                <a:solidFill>
                  <a:srgbClr val="008000"/>
                </a:solidFill>
              </a:rPr>
              <a:t>Cada persona no binaria tiene su propia experiencia y forma de vivir su identidad de genero. </a:t>
            </a:r>
          </a:p>
          <a:p>
            <a:r>
              <a:rPr lang="es-MX" sz="2400" cap="none" dirty="0">
                <a:solidFill>
                  <a:srgbClr val="008000"/>
                </a:solidFill>
              </a:rPr>
              <a:t>La aceptación y el respeto hacia las personas no binarias implica reconocer y validar su identidad y utilizar los pronombres y términos de género con los que se sientes mas cómodas.  </a:t>
            </a:r>
          </a:p>
          <a:p>
            <a:endParaRPr lang="es-MX" sz="2400" cap="none" dirty="0">
              <a:solidFill>
                <a:srgbClr val="008000"/>
              </a:solidFill>
            </a:endParaRPr>
          </a:p>
        </p:txBody>
      </p:sp>
      <p:pic>
        <p:nvPicPr>
          <p:cNvPr id="5" name="Picture 6" descr="Bandera no binaria pintada con pincel: vector de stock (libre de regalías)  2279540849 | Shutterstock">
            <a:extLst>
              <a:ext uri="{FF2B5EF4-FFF2-40B4-BE49-F238E27FC236}">
                <a16:creationId xmlns:a16="http://schemas.microsoft.com/office/drawing/2014/main" id="{1C665014-2500-4631-AF66-A86EED165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" t="10842" r="7442" b="13297"/>
          <a:stretch/>
        </p:blipFill>
        <p:spPr bwMode="auto">
          <a:xfrm rot="20672275">
            <a:off x="10183180" y="5151163"/>
            <a:ext cx="1623847" cy="1272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Qué es el GÉNERO NO BINARIO? - Perspectiva Psicológica">
            <a:extLst>
              <a:ext uri="{FF2B5EF4-FFF2-40B4-BE49-F238E27FC236}">
                <a16:creationId xmlns:a16="http://schemas.microsoft.com/office/drawing/2014/main" id="{1A092504-6013-4AB0-8F2B-9C4873606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213" y="4894685"/>
            <a:ext cx="2553674" cy="186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Género No Binario » La Identidad Sexual Que Rompe Moldes">
            <a:extLst>
              <a:ext uri="{FF2B5EF4-FFF2-40B4-BE49-F238E27FC236}">
                <a16:creationId xmlns:a16="http://schemas.microsoft.com/office/drawing/2014/main" id="{6510F845-E854-40D5-9898-2752EB3C2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661" y="4965659"/>
            <a:ext cx="2553674" cy="165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125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10E8AC-2A7F-4ABD-940D-80F09DDE9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792186"/>
            <a:ext cx="10364452" cy="3309034"/>
          </a:xfrm>
        </p:spPr>
        <p:txBody>
          <a:bodyPr>
            <a:normAutofit/>
          </a:bodyPr>
          <a:lstStyle/>
          <a:p>
            <a:r>
              <a:rPr lang="es-MX" cap="none" dirty="0">
                <a:solidFill>
                  <a:srgbClr val="336600"/>
                </a:solidFill>
              </a:rPr>
              <a:t>La identidad de género no binaria ha existido en diferentes culturas y sociedades desde tiempos ancestrales donde han reconocido y aceptado históricamente la existencia de géneros que no se ajustan a la división mujer – hombre. </a:t>
            </a:r>
          </a:p>
          <a:p>
            <a:r>
              <a:rPr lang="es-MX" cap="none" dirty="0">
                <a:solidFill>
                  <a:srgbClr val="336600"/>
                </a:solidFill>
              </a:rPr>
              <a:t>Identidades como </a:t>
            </a:r>
            <a:r>
              <a:rPr lang="es-MX" b="1" cap="none" dirty="0">
                <a:solidFill>
                  <a:srgbClr val="336600"/>
                </a:solidFill>
              </a:rPr>
              <a:t>“Muxes” </a:t>
            </a:r>
            <a:r>
              <a:rPr lang="es-MX" cap="none" dirty="0">
                <a:solidFill>
                  <a:srgbClr val="336600"/>
                </a:solidFill>
              </a:rPr>
              <a:t>en la región del Istmo de Tehuantepec, Oaxaca, la cultura zapoteca reconoce a los muxes como el tercer género. son personas que nacieron biológicamente hombres pero que adoptan roles femeninos; son reconocidos, aceptados y amados por sus familias,  se considera una bendición en la familia. </a:t>
            </a:r>
          </a:p>
          <a:p>
            <a:r>
              <a:rPr lang="es-MX" b="1" cap="none" dirty="0">
                <a:solidFill>
                  <a:srgbClr val="336600"/>
                </a:solidFill>
              </a:rPr>
              <a:t>“Dos Espíritus” </a:t>
            </a:r>
            <a:r>
              <a:rPr lang="es-MX" cap="none" dirty="0">
                <a:solidFill>
                  <a:srgbClr val="336600"/>
                </a:solidFill>
              </a:rPr>
              <a:t>de las culturas indígenas norteamericanas y </a:t>
            </a:r>
            <a:r>
              <a:rPr lang="es-MX" b="1" cap="none" dirty="0">
                <a:solidFill>
                  <a:srgbClr val="336600"/>
                </a:solidFill>
              </a:rPr>
              <a:t>“Hijra” </a:t>
            </a:r>
            <a:r>
              <a:rPr lang="es-MX" cap="none" dirty="0">
                <a:solidFill>
                  <a:srgbClr val="336600"/>
                </a:solidFill>
              </a:rPr>
              <a:t>en la india.</a:t>
            </a:r>
            <a:endParaRPr lang="es-MX" dirty="0">
              <a:solidFill>
                <a:srgbClr val="336600"/>
              </a:solidFill>
            </a:endParaRPr>
          </a:p>
        </p:txBody>
      </p:sp>
      <p:pic>
        <p:nvPicPr>
          <p:cNvPr id="1026" name="Picture 2" descr="Quiénes son la Muxes oaxaqueñas que están en la portada de Vogue | Vogue">
            <a:extLst>
              <a:ext uri="{FF2B5EF4-FFF2-40B4-BE49-F238E27FC236}">
                <a16:creationId xmlns:a16="http://schemas.microsoft.com/office/drawing/2014/main" id="{C8887CDE-970D-4A35-93C6-596EE8FF7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66" y="4323934"/>
            <a:ext cx="2121130" cy="212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C4343ED-EC3A-4DD7-9A53-A20B508DF0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031" y="4766490"/>
            <a:ext cx="3414063" cy="1920411"/>
          </a:xfrm>
          <a:prstGeom prst="rect">
            <a:avLst/>
          </a:prstGeom>
        </p:spPr>
      </p:pic>
      <p:pic>
        <p:nvPicPr>
          <p:cNvPr id="6146" name="Picture 2" descr="La realidad transgénero y el «tercer» género, la identidad «dos espíritus»,  en la Norteamérica precolonial | El Demonio Blanco de la tetera verde">
            <a:extLst>
              <a:ext uri="{FF2B5EF4-FFF2-40B4-BE49-F238E27FC236}">
                <a16:creationId xmlns:a16="http://schemas.microsoft.com/office/drawing/2014/main" id="{F5DD6088-15D9-4E51-B27E-AFDF019E4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965" y="4167397"/>
            <a:ext cx="1339662" cy="212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he Hijra of India - Marginal REVOLUTION">
            <a:extLst>
              <a:ext uri="{FF2B5EF4-FFF2-40B4-BE49-F238E27FC236}">
                <a16:creationId xmlns:a16="http://schemas.microsoft.com/office/drawing/2014/main" id="{C45AADB9-1486-48E4-A726-3E40E20A3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434" y="4834231"/>
            <a:ext cx="2874432" cy="178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013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3EBE0D-256C-4DE1-AFE5-2F10313A9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895141"/>
            <a:ext cx="10364452" cy="4660669"/>
          </a:xfrm>
        </p:spPr>
        <p:txBody>
          <a:bodyPr/>
          <a:lstStyle/>
          <a:p>
            <a:pPr marL="0" indent="0" algn="ctr">
              <a:buNone/>
            </a:pPr>
            <a:r>
              <a:rPr lang="es-MX" sz="2800" b="1" dirty="0">
                <a:solidFill>
                  <a:srgbClr val="008000"/>
                </a:solidFill>
              </a:rPr>
              <a:t>Pronombre “elle” </a:t>
            </a:r>
            <a:endParaRPr lang="es-MX" b="1" dirty="0">
              <a:solidFill>
                <a:srgbClr val="008000"/>
              </a:solidFill>
            </a:endParaRPr>
          </a:p>
          <a:p>
            <a:endParaRPr lang="es-MX" dirty="0"/>
          </a:p>
          <a:p>
            <a:r>
              <a:rPr lang="es-MX" dirty="0">
                <a:solidFill>
                  <a:schemeClr val="accent3">
                    <a:lumMod val="75000"/>
                  </a:schemeClr>
                </a:solidFill>
              </a:rPr>
              <a:t>es un pronombre de uso no generalizado creado para aludir a quienes puedan no sentirse identificados con ninguno de los dos géneros tradicionalmente existentes. </a:t>
            </a:r>
          </a:p>
          <a:p>
            <a:endParaRPr lang="es-MX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s-MX" dirty="0">
                <a:solidFill>
                  <a:schemeClr val="accent3">
                    <a:lumMod val="75000"/>
                  </a:schemeClr>
                </a:solidFill>
              </a:rPr>
              <a:t>Es un pronombre neutro en español, creado como alternativa a “el” y “ella” para referirse a personas no binarias o cuya identidad de género no se ajusta a esos polos. </a:t>
            </a:r>
          </a:p>
        </p:txBody>
      </p:sp>
    </p:spTree>
    <p:extLst>
      <p:ext uri="{BB962C8B-B14F-4D97-AF65-F5344CB8AC3E}">
        <p14:creationId xmlns:p14="http://schemas.microsoft.com/office/powerpoint/2010/main" val="24607923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202E046B-D0FF-4976-91DA-55926F167A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4199876"/>
              </p:ext>
            </p:extLst>
          </p:nvPr>
        </p:nvGraphicFramePr>
        <p:xfrm>
          <a:off x="390840" y="153740"/>
          <a:ext cx="10726816" cy="6704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18288000" imgH="11430000" progId="Acrobat.Document.DC">
                  <p:embed/>
                </p:oleObj>
              </mc:Choice>
              <mc:Fallback>
                <p:oleObj name="Acrobat Document" r:id="rId2" imgW="18288000" imgH="1143000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0840" y="153740"/>
                        <a:ext cx="10726816" cy="6704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80087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04D9AA3-6F97-41A1-B2F5-3F3389723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357" y="696920"/>
            <a:ext cx="4344263" cy="563145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1218791-8762-47B4-9006-FEF30CE64D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420"/>
          <a:stretch/>
        </p:blipFill>
        <p:spPr>
          <a:xfrm>
            <a:off x="5634186" y="443620"/>
            <a:ext cx="3158367" cy="374151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FBEE888-E9BC-440E-B1C3-7120EBE7C6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3432"/>
          <a:stretch/>
        </p:blipFill>
        <p:spPr>
          <a:xfrm>
            <a:off x="8792553" y="3352038"/>
            <a:ext cx="3067487" cy="319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73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3" b="17979"/>
          <a:stretch/>
        </p:blipFill>
        <p:spPr>
          <a:xfrm>
            <a:off x="2918620" y="37638"/>
            <a:ext cx="5130871" cy="682036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714509" y="3124653"/>
            <a:ext cx="3006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003300"/>
                </a:solidFill>
              </a:rPr>
              <a:t>Libro de 5° de Primeria de La Nueva Escuela Mexicana</a:t>
            </a:r>
          </a:p>
        </p:txBody>
      </p:sp>
    </p:spTree>
    <p:extLst>
      <p:ext uri="{BB962C8B-B14F-4D97-AF65-F5344CB8AC3E}">
        <p14:creationId xmlns:p14="http://schemas.microsoft.com/office/powerpoint/2010/main" val="26153279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888" y="339395"/>
            <a:ext cx="10707594" cy="14765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04" y="1930929"/>
            <a:ext cx="10297962" cy="477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234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75" y="959131"/>
            <a:ext cx="11207016" cy="52477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232072" y="6456218"/>
            <a:ext cx="43780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hlinkClick r:id="rId3"/>
              </a:rPr>
              <a:t>Conociendo a la población LGBTI+ en México</a:t>
            </a:r>
            <a:endParaRPr lang="es-MX" sz="1200" dirty="0"/>
          </a:p>
        </p:txBody>
      </p:sp>
    </p:spTree>
    <p:extLst>
      <p:ext uri="{BB962C8B-B14F-4D97-AF65-F5344CB8AC3E}">
        <p14:creationId xmlns:p14="http://schemas.microsoft.com/office/powerpoint/2010/main" val="4254962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318A39-6382-48FA-AB27-660338A72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2786" y="365760"/>
            <a:ext cx="7199447" cy="1200541"/>
          </a:xfrm>
        </p:spPr>
        <p:txBody>
          <a:bodyPr/>
          <a:lstStyle/>
          <a:p>
            <a:r>
              <a:rPr lang="es-MX" dirty="0">
                <a:solidFill>
                  <a:srgbClr val="336600"/>
                </a:solidFill>
              </a:rPr>
              <a:t>Recuerda que …..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0BCB72-79DD-403F-97BF-C6FE25135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2044932"/>
            <a:ext cx="10541163" cy="46717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MX" b="1" dirty="0">
                <a:solidFill>
                  <a:srgbClr val="003300"/>
                </a:solidFill>
              </a:rPr>
              <a:t>Hablar de diversidad sexual y de género es reconocer que todos los cuerpos, todas la sensaciones y todos los deseos tienen derecho a existir y manifestarse sin mas limites que el respeto a los derechos de otras personas. </a:t>
            </a:r>
          </a:p>
          <a:p>
            <a:endParaRPr lang="es-MX" dirty="0"/>
          </a:p>
          <a:p>
            <a:r>
              <a:rPr lang="es-MX" dirty="0">
                <a:solidFill>
                  <a:srgbClr val="336600"/>
                </a:solidFill>
              </a:rPr>
              <a:t>No debemos emitir opiniones con base a prejuicios propios </a:t>
            </a:r>
            <a:r>
              <a:rPr lang="es-MX" sz="1800" dirty="0">
                <a:solidFill>
                  <a:srgbClr val="336600"/>
                </a:solidFill>
              </a:rPr>
              <a:t>(cada vivencia es distinta, y todas son igual de validas). </a:t>
            </a:r>
          </a:p>
          <a:p>
            <a:r>
              <a:rPr lang="es-MX" sz="1800" dirty="0">
                <a:solidFill>
                  <a:srgbClr val="336600"/>
                </a:solidFill>
              </a:rPr>
              <a:t>No hacer comentarios o emitir opiniones sobre el cuerpo, características, expresión o vivencias de las personas, sin el debido consentimiento de la misma, siempre respetando sus derechos y libertades. </a:t>
            </a:r>
          </a:p>
          <a:p>
            <a:r>
              <a:rPr lang="es-MX" sz="1800" dirty="0">
                <a:solidFill>
                  <a:srgbClr val="336600"/>
                </a:solidFill>
              </a:rPr>
              <a:t>No dar por hecho la identidad, orientación o expresión de género de una persona, si tengo dudas en como dirigirme, pregunto de forma respetuosa ¿Cómo te gusta que te digan?</a:t>
            </a:r>
          </a:p>
        </p:txBody>
      </p:sp>
    </p:spTree>
    <p:extLst>
      <p:ext uri="{BB962C8B-B14F-4D97-AF65-F5344CB8AC3E}">
        <p14:creationId xmlns:p14="http://schemas.microsoft.com/office/powerpoint/2010/main" val="3390394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67B2F0-D949-44C9-9A9E-F38CC682E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887240"/>
            <a:ext cx="10364451" cy="1073957"/>
          </a:xfrm>
        </p:spPr>
        <p:txBody>
          <a:bodyPr/>
          <a:lstStyle/>
          <a:p>
            <a:r>
              <a:rPr lang="es-MX" dirty="0">
                <a:solidFill>
                  <a:srgbClr val="008000"/>
                </a:solidFill>
              </a:rPr>
              <a:t>Pongamos los conceptos en practica ……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95B45E8-0D31-422A-81A0-3EB0EB795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2084833"/>
            <a:ext cx="10364452" cy="4389120"/>
          </a:xfrm>
        </p:spPr>
        <p:txBody>
          <a:bodyPr>
            <a:normAutofit/>
          </a:bodyPr>
          <a:lstStyle/>
          <a:p>
            <a:r>
              <a:rPr lang="es-MX" b="1" dirty="0">
                <a:solidFill>
                  <a:srgbClr val="008000"/>
                </a:solidFill>
              </a:rPr>
              <a:t>Identidad de género = quien soy </a:t>
            </a:r>
          </a:p>
          <a:p>
            <a:pPr marL="0" indent="0">
              <a:buNone/>
            </a:pPr>
            <a:r>
              <a:rPr lang="es-MX" dirty="0">
                <a:solidFill>
                  <a:schemeClr val="accent3">
                    <a:lumMod val="75000"/>
                  </a:schemeClr>
                </a:solidFill>
              </a:rPr>
              <a:t>Hombre (cisgénero/trans), mujer (cisgénero/trans), persona no binaria.</a:t>
            </a:r>
          </a:p>
          <a:p>
            <a:pPr marL="0" indent="0">
              <a:buNone/>
            </a:pPr>
            <a:endParaRPr lang="es-MX" dirty="0"/>
          </a:p>
          <a:p>
            <a:r>
              <a:rPr lang="es-MX" b="1" dirty="0">
                <a:solidFill>
                  <a:srgbClr val="008000"/>
                </a:solidFill>
              </a:rPr>
              <a:t>Orientación sexual = quien me gusta  / con quien me relaciono afectivamente</a:t>
            </a:r>
          </a:p>
          <a:p>
            <a:pPr marL="0" indent="0">
              <a:buNone/>
            </a:pPr>
            <a:r>
              <a:rPr lang="es-MX" dirty="0">
                <a:solidFill>
                  <a:schemeClr val="accent3">
                    <a:lumMod val="75000"/>
                  </a:schemeClr>
                </a:solidFill>
              </a:rPr>
              <a:t>(gay, lesbiana, heterosexual, bisexual, pansexual, asexual, etc.)</a:t>
            </a:r>
          </a:p>
          <a:p>
            <a:pPr marL="0" indent="0">
              <a:buNone/>
            </a:pPr>
            <a:endParaRPr lang="es-MX" dirty="0"/>
          </a:p>
          <a:p>
            <a:r>
              <a:rPr lang="es-MX" b="1" dirty="0">
                <a:solidFill>
                  <a:srgbClr val="008000"/>
                </a:solidFill>
              </a:rPr>
              <a:t>Expresión de género = como decido externar mi género</a:t>
            </a:r>
          </a:p>
          <a:p>
            <a:pPr marL="0" indent="0">
              <a:buNone/>
            </a:pPr>
            <a:r>
              <a:rPr lang="es-MX" dirty="0">
                <a:solidFill>
                  <a:schemeClr val="accent3">
                    <a:lumMod val="75000"/>
                  </a:schemeClr>
                </a:solidFill>
              </a:rPr>
              <a:t>(uso pantalón, vestido, cabello corto, cabello teñido, joyería, etc.) </a:t>
            </a:r>
          </a:p>
        </p:txBody>
      </p:sp>
    </p:spTree>
    <p:extLst>
      <p:ext uri="{BB962C8B-B14F-4D97-AF65-F5344CB8AC3E}">
        <p14:creationId xmlns:p14="http://schemas.microsoft.com/office/powerpoint/2010/main" val="25635518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DD27C9-7BAC-440A-A32E-9965B37A8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845" y="579422"/>
            <a:ext cx="8918288" cy="1037744"/>
          </a:xfrm>
        </p:spPr>
        <p:txBody>
          <a:bodyPr/>
          <a:lstStyle/>
          <a:p>
            <a:r>
              <a:rPr lang="es-MX" dirty="0">
                <a:solidFill>
                  <a:srgbClr val="008000"/>
                </a:solidFill>
              </a:rPr>
              <a:t>Normativas internacionales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6A4A42-2E58-4C58-BDCE-00757D007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2214695"/>
            <a:ext cx="10364452" cy="3896394"/>
          </a:xfrm>
        </p:spPr>
        <p:txBody>
          <a:bodyPr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Declaración Universal de los Derechos Humanos (ONU, 1948):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Reconoce que todas las personas nacen libres e iguales en dignidad y derechos, aplicable a la población LGBTQIA+.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Principios de Yogyakarta (2006):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Interpretación de normas internacionales de derechos humanos aplicadas a la orientación sexual e identidad de género.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ONU y ACNUR: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Promueven la derogación de leyes discriminatorias y la protección contra violencia y estigmatización hacia personas LGBTIQ+.</a:t>
            </a:r>
            <a:endParaRPr lang="es-MX" sz="18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MX" dirty="0"/>
          </a:p>
        </p:txBody>
      </p:sp>
      <p:pic>
        <p:nvPicPr>
          <p:cNvPr id="2050" name="Picture 2" descr="Nigeria amonesta al Alto Comisionado de la ONU por impulsar los derechos  LGBT como derechos humanos">
            <a:extLst>
              <a:ext uri="{FF2B5EF4-FFF2-40B4-BE49-F238E27FC236}">
                <a16:creationId xmlns:a16="http://schemas.microsoft.com/office/drawing/2014/main" id="{66EC9E77-BC8F-40D6-886F-2B0CDF07F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956" y="5033034"/>
            <a:ext cx="1492537" cy="167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9175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47C421-5233-4D22-87B1-37AA0ADF6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39917"/>
            <a:ext cx="10364451" cy="901560"/>
          </a:xfrm>
        </p:spPr>
        <p:txBody>
          <a:bodyPr/>
          <a:lstStyle/>
          <a:p>
            <a:r>
              <a:rPr lang="es-MX" dirty="0">
                <a:solidFill>
                  <a:srgbClr val="008000"/>
                </a:solidFill>
              </a:rPr>
              <a:t>Normativas nacionales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BC8CD6-7E1B-46C0-A6AB-D53DD7D21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2417" y="1141477"/>
            <a:ext cx="9506763" cy="5254796"/>
          </a:xfrm>
        </p:spPr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7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Constitución Política de los Estados Unidos Mexicanos:</a:t>
            </a:r>
            <a:endParaRPr lang="es-MX" sz="1500" b="1" dirty="0">
              <a:solidFill>
                <a:srgbClr val="3366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0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6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Artículo 1: </a:t>
            </a: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Prohíbe toda discriminación por orientación sexual o identidad de género.</a:t>
            </a:r>
            <a:endParaRPr lang="es-MX" sz="14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0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6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Artículo 4:</a:t>
            </a: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Reconoce igualdad entre hombres y mujeres, aplicable a diversidad sexual.</a:t>
            </a:r>
            <a:endParaRPr lang="es-MX" sz="14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7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Ley Federal para Prevenir y Eliminar la Discriminación (2003):</a:t>
            </a:r>
            <a:r>
              <a:rPr lang="es-MX" sz="17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Incluye explícitamente la orientación sexual e identidad de género como categorías protegidas.</a:t>
            </a:r>
            <a:endParaRPr lang="es-MX" sz="14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7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Suprema Corte de Justicia de la Nación (SCJN):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emitido jurisprudencia que obliga a todos los estados a reconocer el matrimonio igualitario.</a:t>
            </a:r>
            <a:r>
              <a:rPr lang="es-MX" sz="1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3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(se emite en el 2015 para octubre de 2022 se legaliza en las 32 entidades)</a:t>
            </a:r>
            <a:endParaRPr lang="es-MX" sz="1300" dirty="0">
              <a:solidFill>
                <a:schemeClr val="accent3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Sentencias que garantizan el derecho a la identidad de género en documentos oficiales.</a:t>
            </a:r>
            <a:endParaRPr lang="es-MX" sz="14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7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Programas federales:</a:t>
            </a:r>
            <a:r>
              <a:rPr lang="es-MX" sz="17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6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Iniciativas de inclusión y protección de la comunidad LGBTTTIQ+.  </a:t>
            </a:r>
            <a:r>
              <a:rPr lang="es-MX" sz="13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(PROTOCOLOS DE ATENCIÓN INTEGRAL  EN MATERIA DE SERVICIOS DE ATENCIÓN MEDICA E Impartición DE JUSTICIA)</a:t>
            </a:r>
            <a:endParaRPr lang="es-MX" sz="12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MX" sz="2800" dirty="0"/>
          </a:p>
        </p:txBody>
      </p:sp>
      <p:pic>
        <p:nvPicPr>
          <p:cNvPr id="3076" name="Picture 4" descr="Bandera de México: cuál es su significado y qué representan sus colores -  Enciclopedia Significados">
            <a:extLst>
              <a:ext uri="{FF2B5EF4-FFF2-40B4-BE49-F238E27FC236}">
                <a16:creationId xmlns:a16="http://schemas.microsoft.com/office/drawing/2014/main" id="{060A41E2-B2A6-4A63-A2D1-790F9EEB9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256" y="5889085"/>
            <a:ext cx="1654654" cy="82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6713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1354FB-2186-4A3B-A71D-124564407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-27105"/>
            <a:ext cx="10364451" cy="1093905"/>
          </a:xfrm>
        </p:spPr>
        <p:txBody>
          <a:bodyPr/>
          <a:lstStyle/>
          <a:p>
            <a:r>
              <a:rPr lang="es-MX" dirty="0">
                <a:solidFill>
                  <a:srgbClr val="336600"/>
                </a:solidFill>
              </a:rPr>
              <a:t>Normativas estatales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94D02F-A866-47C0-9A8B-B6BF8C2F7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186" y="1510776"/>
            <a:ext cx="10364452" cy="4446404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Ley para Prevenir y Erradicar la Discriminación del Estado de San Luis Potosí (2009, reformada en 2025):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Prohíbe discriminación por orientación sexual e identidad de género.</a:t>
            </a:r>
            <a:endParaRPr lang="es-MX" sz="18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Reformas al Código Familiar de SLP (2019):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Reconocimiento del </a:t>
            </a:r>
            <a:r>
              <a:rPr lang="es-MX" sz="18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matrimonio igualitario</a:t>
            </a: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estado.</a:t>
            </a:r>
            <a:endParaRPr lang="es-MX" sz="18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Acuerdos del Registro Civil (2025):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Facilitan el registro de hijos de parejas del mismo sexo.</a:t>
            </a:r>
            <a:endParaRPr lang="es-MX" sz="18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MX" sz="1800" b="1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Derecho a la identidad de género:</a:t>
            </a:r>
            <a:r>
              <a:rPr lang="es-MX" sz="1800" dirty="0">
                <a:solidFill>
                  <a:srgbClr val="3366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MX" sz="1800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han impulsado reformas para que la rectificación de actas de nacimiento sea accesible y sin costos excesivos.</a:t>
            </a:r>
            <a:endParaRPr lang="es-MX" sz="18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MX" dirty="0"/>
          </a:p>
        </p:txBody>
      </p:sp>
      <p:pic>
        <p:nvPicPr>
          <p:cNvPr id="4098" name="Picture 2" descr="Mapa Del Estado De San Luis Potosí Con Imagen De Reflejo De Agua En Color  Aguamarina Y Fondo Blanco Fotos, retratos, imágenes y fotografía de archivo  libres de derecho. Image 146861800">
            <a:extLst>
              <a:ext uri="{FF2B5EF4-FFF2-40B4-BE49-F238E27FC236}">
                <a16:creationId xmlns:a16="http://schemas.microsoft.com/office/drawing/2014/main" id="{88B7103C-5314-4A33-B08A-AB36473EB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954" y="5383438"/>
            <a:ext cx="1851245" cy="134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4039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A4997BA-9563-491D-AEF0-CF4167F37C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107233"/>
              </p:ext>
            </p:extLst>
          </p:nvPr>
        </p:nvGraphicFramePr>
        <p:xfrm>
          <a:off x="896293" y="934152"/>
          <a:ext cx="10740044" cy="5351080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827041">
                  <a:extLst>
                    <a:ext uri="{9D8B030D-6E8A-4147-A177-3AD203B41FA5}">
                      <a16:colId xmlns:a16="http://schemas.microsoft.com/office/drawing/2014/main" val="2527232466"/>
                    </a:ext>
                  </a:extLst>
                </a:gridCol>
                <a:gridCol w="2148915">
                  <a:extLst>
                    <a:ext uri="{9D8B030D-6E8A-4147-A177-3AD203B41FA5}">
                      <a16:colId xmlns:a16="http://schemas.microsoft.com/office/drawing/2014/main" val="3444063002"/>
                    </a:ext>
                  </a:extLst>
                </a:gridCol>
                <a:gridCol w="3536991">
                  <a:extLst>
                    <a:ext uri="{9D8B030D-6E8A-4147-A177-3AD203B41FA5}">
                      <a16:colId xmlns:a16="http://schemas.microsoft.com/office/drawing/2014/main" val="4186143521"/>
                    </a:ext>
                  </a:extLst>
                </a:gridCol>
                <a:gridCol w="4227097">
                  <a:extLst>
                    <a:ext uri="{9D8B030D-6E8A-4147-A177-3AD203B41FA5}">
                      <a16:colId xmlns:a16="http://schemas.microsoft.com/office/drawing/2014/main" val="1248273335"/>
                    </a:ext>
                  </a:extLst>
                </a:gridCol>
              </a:tblGrid>
              <a:tr h="3006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Año 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Nivel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Evento / Norma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Impacto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9311721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1948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Internacional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Declaración Universal de los Derechos Humanos (ONU)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Reconoce igualdad y no discriminación para todas las personas.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44256645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2003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Nacional (México)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Ley Federal para Prevenir y Eliminar la Discriminación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Incluye orientación sexual e identidad de género como categorías protegidas.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98977336"/>
                  </a:ext>
                </a:extLst>
              </a:tr>
              <a:tr h="872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2006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Internacional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Principios de Yogyakarta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Interpretan normas internacionales aplicadas a diversidad sexual y de género.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59536473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2010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dirty="0">
                          <a:solidFill>
                            <a:srgbClr val="003300"/>
                          </a:solidFill>
                          <a:effectLst/>
                        </a:rPr>
                        <a:t>Nacional</a:t>
                      </a:r>
                      <a:endParaRPr lang="es-MX" sz="16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SCJN reconoce matrimonio igualitario en jurisprudencia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Primer precedente que abre camino a la igualdad matrimonial.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61779566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2015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Nacional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dirty="0">
                          <a:solidFill>
                            <a:srgbClr val="003300"/>
                          </a:solidFill>
                          <a:effectLst/>
                        </a:rPr>
                        <a:t>SCJN obliga a todos los estados a reconocer matrimonio igualitario</a:t>
                      </a:r>
                      <a:endParaRPr lang="es-MX" sz="16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Matrimonio igualitario se vuelve obligatorio en todo México.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7403909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2019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Estatal (San Luis Potosí)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Reforma al Código Familiar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Reconocimiento del matrimonio igualitario en SLP.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25546052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2021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Internacional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Resolución ONU contra discriminación LGBTQIA+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Refuerza compromiso global contra violencia y discriminación.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01651700"/>
                  </a:ext>
                </a:extLst>
              </a:tr>
              <a:tr h="587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003300"/>
                          </a:solidFill>
                          <a:effectLst/>
                        </a:rPr>
                        <a:t>2025</a:t>
                      </a:r>
                      <a:endParaRPr lang="es-MX" sz="18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Estatal (San Luis Potosí)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solidFill>
                            <a:srgbClr val="003300"/>
                          </a:solidFill>
                          <a:effectLst/>
                        </a:rPr>
                        <a:t>Acuerdo con colectivos LGBTIQ+</a:t>
                      </a:r>
                      <a:endParaRPr lang="es-MX" sz="160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dirty="0">
                          <a:solidFill>
                            <a:srgbClr val="003300"/>
                          </a:solidFill>
                          <a:effectLst/>
                        </a:rPr>
                        <a:t>Registro Civil agiliza trámites para hijos de parejas del mismo sexo.</a:t>
                      </a:r>
                      <a:endParaRPr lang="es-MX" sz="1600" dirty="0">
                        <a:solidFill>
                          <a:srgbClr val="0033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49122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1923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BDC528-CAFD-4B3A-837C-54293B96B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764" y="1147527"/>
            <a:ext cx="10515600" cy="427616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b="1" dirty="0">
                <a:solidFill>
                  <a:srgbClr val="338C36"/>
                </a:solidFill>
                <a:latin typeface="Montserrat" panose="00000500000000000000" pitchFamily="2" charset="0"/>
              </a:rPr>
              <a:t>Hablar de diversidad sexual y de género es reconocer que todos los cuerpos, todas las sensaciones y todos los deseos tienen derecho a existir y manifestarse sin más límites que el respeto a los derechos de las otras personas. </a:t>
            </a:r>
          </a:p>
          <a:p>
            <a:pPr algn="just"/>
            <a:endParaRPr lang="es-MX" b="1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endParaRPr lang="es-MX" b="1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marL="0" indent="0" algn="ctr">
              <a:buNone/>
            </a:pPr>
            <a:r>
              <a:rPr lang="es-MX" b="1" dirty="0">
                <a:solidFill>
                  <a:srgbClr val="338C36"/>
                </a:solidFill>
                <a:latin typeface="Montserrat" panose="00000500000000000000" pitchFamily="2" charset="0"/>
              </a:rPr>
              <a:t>Dentro del término “diversidad sexual” cabe toda la humanidad porque nadie ejerce su sexualidad de la misma manera. </a:t>
            </a:r>
          </a:p>
        </p:txBody>
      </p:sp>
    </p:spTree>
    <p:extLst>
      <p:ext uri="{BB962C8B-B14F-4D97-AF65-F5344CB8AC3E}">
        <p14:creationId xmlns:p14="http://schemas.microsoft.com/office/powerpoint/2010/main" val="40421341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6F2C0D0-FF5D-4144-A7FE-3D76CE4EA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3158" y="1106905"/>
            <a:ext cx="9849853" cy="539014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s-MX" sz="2400" b="0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La violencia en contra de personas LGBTI</a:t>
            </a:r>
            <a:r>
              <a:rPr lang="es-MX" sz="2400" b="1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+ </a:t>
            </a:r>
            <a:r>
              <a:rPr lang="es-MX" sz="2400" b="0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se manifiesta de distintas formas; sin embargo, todas ellas se constituyen como una variante de </a:t>
            </a:r>
            <a:r>
              <a:rPr lang="es-MX" sz="2400" b="1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la violencia de género, </a:t>
            </a:r>
            <a:r>
              <a:rPr lang="es-MX" sz="2400" b="0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la cual </a:t>
            </a:r>
            <a:r>
              <a:rPr lang="es-MX" sz="2400" b="1" i="0" u="none" strike="noStrike" baseline="0" dirty="0">
                <a:solidFill>
                  <a:srgbClr val="338C36"/>
                </a:solidFill>
                <a:latin typeface="Montserrat" panose="00000500000000000000" pitchFamily="2" charset="0"/>
              </a:rPr>
              <a:t>se impulsa en el deseo u objeto de castigar a quienes se considera desafían las normas de género y se mantiene inversa a todas las formas y manifestaciones de la sexualidad distintas a lo general y socialmente aceptado.</a:t>
            </a:r>
          </a:p>
          <a:p>
            <a:pPr algn="just"/>
            <a:endParaRPr lang="es-MX" sz="2400" b="1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endParaRPr lang="es-MX" sz="2400" b="1" dirty="0">
              <a:solidFill>
                <a:srgbClr val="338C36"/>
              </a:solidFill>
              <a:latin typeface="Montserrat" panose="00000500000000000000" pitchFamily="2" charset="0"/>
            </a:endParaRPr>
          </a:p>
          <a:p>
            <a:pPr algn="just"/>
            <a:r>
              <a:rPr lang="es-MX" sz="1600" b="1" dirty="0">
                <a:solidFill>
                  <a:srgbClr val="338C36"/>
                </a:solidFill>
                <a:latin typeface="Montserrat" panose="00000500000000000000" pitchFamily="2" charset="0"/>
              </a:rPr>
              <a:t>(Protocolo Nacional de Actuación para Personal de la Instancias de Procuración de Justicia del País; en casos que involucren la Orientación Sexual o la Identidad de Género-2017).</a:t>
            </a:r>
          </a:p>
          <a:p>
            <a:pPr marL="0" indent="0" algn="just">
              <a:buNone/>
            </a:pPr>
            <a:r>
              <a:rPr lang="es-MX" sz="1700" b="1" dirty="0">
                <a:solidFill>
                  <a:srgbClr val="338C36"/>
                </a:solidFill>
                <a:latin typeface="Montserrat" panose="00000500000000000000" pitchFamily="2" charset="0"/>
              </a:rPr>
              <a:t> </a:t>
            </a:r>
          </a:p>
          <a:p>
            <a:pPr algn="just"/>
            <a:r>
              <a:rPr lang="es-MX" sz="1600" b="1" dirty="0">
                <a:solidFill>
                  <a:srgbClr val="338C36"/>
                </a:solidFill>
                <a:latin typeface="Montserrat" panose="00000500000000000000" pitchFamily="2" charset="0"/>
              </a:rPr>
              <a:t>(Protocolo Para el Acceso sin Discriminación a la Prestación de Servicios de Atención Medica de las Personas Lésbico, Gay, Bisexual, Transexual, Travesti, Transgénero, Intersexual y Guías de Atención Especificas-2020). </a:t>
            </a:r>
            <a:endParaRPr lang="es-MX" sz="2400" dirty="0">
              <a:solidFill>
                <a:srgbClr val="338C36"/>
              </a:solidFill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5781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FB39E3-916D-4876-92B6-AC846AB27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581" y="310896"/>
            <a:ext cx="4470837" cy="623620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62733C8-A1D3-48B2-B8BB-A9BADCAED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1721" y="5482834"/>
            <a:ext cx="2891709" cy="121851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CE7DCD5-21CC-451A-940D-D3E4D1E9A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131" y="1391765"/>
            <a:ext cx="2852729" cy="369662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56A8AAF-273C-4775-91E1-2B3D1913CC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0380" y="1631062"/>
            <a:ext cx="3114393" cy="35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274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8896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6673"/>
      </p:ext>
    </p:extLst>
  </p:cSld>
  <p:clrMapOvr>
    <a:masterClrMapping/>
  </p:clrMapOvr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7737</TotalTime>
  <Words>2540</Words>
  <Application>Microsoft Office PowerPoint</Application>
  <PresentationFormat>Panorámica</PresentationFormat>
  <Paragraphs>213</Paragraphs>
  <Slides>38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8" baseType="lpstr">
      <vt:lpstr>Arial</vt:lpstr>
      <vt:lpstr>Calibri</vt:lpstr>
      <vt:lpstr>Gotham-Book</vt:lpstr>
      <vt:lpstr>Literata</vt:lpstr>
      <vt:lpstr>Montserrat</vt:lpstr>
      <vt:lpstr>Symbol</vt:lpstr>
      <vt:lpstr>Times New Roman</vt:lpstr>
      <vt:lpstr>Tw Cen MT</vt:lpstr>
      <vt:lpstr>Gota</vt:lpstr>
      <vt:lpstr>Acrobat Document</vt:lpstr>
      <vt:lpstr>Presentación de PowerPoint</vt:lpstr>
      <vt:lpstr>Sistema sexo - género</vt:lpstr>
      <vt:lpstr>Roles de género</vt:lpstr>
      <vt:lpstr>ESTEREOTIPOS de género</vt:lpstr>
      <vt:lpstr>PREJUICIOS </vt:lpstr>
      <vt:lpstr>Presentación de PowerPoint</vt:lpstr>
      <vt:lpstr>Discriminación</vt:lpstr>
      <vt:lpstr>Presentación de PowerPoint</vt:lpstr>
      <vt:lpstr>¿Qué es la diversidad? </vt:lpstr>
      <vt:lpstr>¿Qué son las disidencias sexuales? </vt:lpstr>
      <vt:lpstr>LGBTIQA+</vt:lpstr>
      <vt:lpstr>ORIENTACIÓN SEXUAL </vt:lpstr>
      <vt:lpstr>IDENTIDAD DE GÉNERO</vt:lpstr>
      <vt:lpstr>EXPRESIÓN DE GÉNERO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Termino paraguas </vt:lpstr>
      <vt:lpstr>No binario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Recuerda que ….. </vt:lpstr>
      <vt:lpstr>Pongamos los conceptos en practica ……</vt:lpstr>
      <vt:lpstr>Normativas internacionales </vt:lpstr>
      <vt:lpstr>Normativas nacionales </vt:lpstr>
      <vt:lpstr>Normativas estatales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1</dc:creator>
  <cp:lastModifiedBy>Admin</cp:lastModifiedBy>
  <cp:revision>291</cp:revision>
  <dcterms:created xsi:type="dcterms:W3CDTF">2023-09-14T15:44:45Z</dcterms:created>
  <dcterms:modified xsi:type="dcterms:W3CDTF">2026-09-30T18:13:41Z</dcterms:modified>
</cp:coreProperties>
</file>