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18" r:id="rId2"/>
    <p:sldId id="525" r:id="rId3"/>
    <p:sldId id="526" r:id="rId4"/>
    <p:sldId id="540" r:id="rId5"/>
    <p:sldId id="527" r:id="rId6"/>
    <p:sldId id="523" r:id="rId7"/>
    <p:sldId id="524" r:id="rId8"/>
    <p:sldId id="528" r:id="rId9"/>
    <p:sldId id="529" r:id="rId10"/>
    <p:sldId id="530" r:id="rId11"/>
    <p:sldId id="538" r:id="rId12"/>
    <p:sldId id="539" r:id="rId13"/>
    <p:sldId id="533" r:id="rId14"/>
    <p:sldId id="541" r:id="rId15"/>
    <p:sldId id="534" r:id="rId16"/>
    <p:sldId id="535" r:id="rId17"/>
    <p:sldId id="536" r:id="rId18"/>
    <p:sldId id="537" r:id="rId19"/>
    <p:sldId id="542" r:id="rId20"/>
    <p:sldId id="543" r:id="rId21"/>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D00070"/>
    <a:srgbClr val="0F5319"/>
    <a:srgbClr val="78BE21"/>
    <a:srgbClr val="B63320"/>
    <a:srgbClr val="0063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124" d="100"/>
          <a:sy n="124" d="100"/>
        </p:scale>
        <p:origin x="1230" y="42"/>
      </p:cViewPr>
      <p:guideLst/>
    </p:cSldViewPr>
  </p:slideViewPr>
  <p:notesTextViewPr>
    <p:cViewPr>
      <p:scale>
        <a:sx n="1" d="1"/>
        <a:sy n="1" d="1"/>
      </p:scale>
      <p:origin x="0" y="0"/>
    </p:cViewPr>
  </p:notesTextViewPr>
  <p:sorterViewPr>
    <p:cViewPr varScale="1">
      <p:scale>
        <a:sx n="1" d="1"/>
        <a:sy n="1" d="1"/>
      </p:scale>
      <p:origin x="0" y="-102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970159" y="1"/>
            <a:ext cx="3038604" cy="466752"/>
          </a:xfrm>
          <a:prstGeom prst="rect">
            <a:avLst/>
          </a:prstGeom>
        </p:spPr>
        <p:txBody>
          <a:bodyPr vert="horz" lIns="91440" tIns="45720" rIns="91440" bIns="45720" rtlCol="0"/>
          <a:lstStyle>
            <a:lvl1pPr algn="r">
              <a:defRPr sz="1200"/>
            </a:lvl1pPr>
          </a:lstStyle>
          <a:p>
            <a:fld id="{0B962A6C-C040-B94A-957A-A85CA537D077}" type="datetimeFigureOut">
              <a:rPr lang="es-MX" smtClean="0"/>
              <a:t>03/03/2026</a:t>
            </a:fld>
            <a:endParaRPr lang="es-MX"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700713" y="4474283"/>
            <a:ext cx="5608975" cy="3659696"/>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829648"/>
            <a:ext cx="3038604" cy="466752"/>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159" y="8829648"/>
            <a:ext cx="3038604" cy="466752"/>
          </a:xfrm>
          <a:prstGeom prst="rect">
            <a:avLst/>
          </a:prstGeom>
        </p:spPr>
        <p:txBody>
          <a:bodyPr vert="horz" lIns="91440" tIns="45720" rIns="91440" bIns="45720" rtlCol="0" anchor="b"/>
          <a:lstStyle>
            <a:lvl1pPr algn="r">
              <a:defRPr sz="1200"/>
            </a:lvl1pPr>
          </a:lstStyle>
          <a:p>
            <a:fld id="{A795C872-9792-A942-BE1E-64CB626EBD5B}" type="slidenum">
              <a:rPr lang="es-MX" smtClean="0"/>
              <a:t>‹Nº›</a:t>
            </a:fld>
            <a:endParaRPr lang="es-MX" dirty="0"/>
          </a:p>
        </p:txBody>
      </p:sp>
    </p:spTree>
    <p:extLst>
      <p:ext uri="{BB962C8B-B14F-4D97-AF65-F5344CB8AC3E}">
        <p14:creationId xmlns:p14="http://schemas.microsoft.com/office/powerpoint/2010/main" val="313157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5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36A9F7A-CA0A-0A44-8D6B-AD24BD50D393}"/>
              </a:ext>
            </a:extLst>
          </p:cNvPr>
          <p:cNvPicPr>
            <a:picLocks noChangeAspect="1"/>
          </p:cNvPicPr>
          <p:nvPr userDrawn="1"/>
        </p:nvPicPr>
        <p:blipFill>
          <a:blip r:embed="rId2"/>
          <a:stretch>
            <a:fillRect/>
          </a:stretch>
        </p:blipFill>
        <p:spPr>
          <a:xfrm>
            <a:off x="0" y="-92598"/>
            <a:ext cx="9144000" cy="7040880"/>
          </a:xfrm>
          <a:prstGeom prst="rect">
            <a:avLst/>
          </a:prstGeom>
        </p:spPr>
      </p:pic>
    </p:spTree>
    <p:extLst>
      <p:ext uri="{BB962C8B-B14F-4D97-AF65-F5344CB8AC3E}">
        <p14:creationId xmlns:p14="http://schemas.microsoft.com/office/powerpoint/2010/main" val="404934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DFA180-063E-EE46-96F2-F30ACD35CA54}"/>
              </a:ext>
            </a:extLst>
          </p:cNvPr>
          <p:cNvSpPr/>
          <p:nvPr userDrawn="1"/>
        </p:nvSpPr>
        <p:spPr>
          <a:xfrm>
            <a:off x="0" y="0"/>
            <a:ext cx="9144000" cy="694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236A9F7A-CA0A-0A44-8D6B-AD24BD50D393}"/>
              </a:ext>
            </a:extLst>
          </p:cNvPr>
          <p:cNvPicPr>
            <a:picLocks noChangeAspect="1"/>
          </p:cNvPicPr>
          <p:nvPr userDrawn="1"/>
        </p:nvPicPr>
        <p:blipFill rotWithShape="1">
          <a:blip r:embed="rId2"/>
          <a:srcRect l="1458" t="48701" r="5247" b="406"/>
          <a:stretch/>
        </p:blipFill>
        <p:spPr>
          <a:xfrm>
            <a:off x="-1" y="3429000"/>
            <a:ext cx="9144000" cy="3583304"/>
          </a:xfrm>
          <a:prstGeom prst="rect">
            <a:avLst/>
          </a:prstGeom>
        </p:spPr>
      </p:pic>
    </p:spTree>
    <p:extLst>
      <p:ext uri="{BB962C8B-B14F-4D97-AF65-F5344CB8AC3E}">
        <p14:creationId xmlns:p14="http://schemas.microsoft.com/office/powerpoint/2010/main" val="54138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783FD83-2767-5840-9D10-EA084D0A3247}"/>
              </a:ext>
            </a:extLst>
          </p:cNvPr>
          <p:cNvPicPr>
            <a:picLocks noChangeAspect="1"/>
          </p:cNvPicPr>
          <p:nvPr userDrawn="1"/>
        </p:nvPicPr>
        <p:blipFill>
          <a:blip r:embed="rId5"/>
          <a:stretch>
            <a:fillRect/>
          </a:stretch>
        </p:blipFill>
        <p:spPr>
          <a:xfrm>
            <a:off x="0" y="708986"/>
            <a:ext cx="9144000" cy="6162266"/>
          </a:xfrm>
          <a:prstGeom prst="rect">
            <a:avLst/>
          </a:prstGeom>
        </p:spPr>
      </p:pic>
      <p:pic>
        <p:nvPicPr>
          <p:cNvPr id="7" name="Imagen 6">
            <a:extLst>
              <a:ext uri="{FF2B5EF4-FFF2-40B4-BE49-F238E27FC236}">
                <a16:creationId xmlns:a16="http://schemas.microsoft.com/office/drawing/2014/main" id="{2EE54A10-D0C6-D446-9F1F-C2B705BE3893}"/>
              </a:ext>
            </a:extLst>
          </p:cNvPr>
          <p:cNvPicPr>
            <a:picLocks noChangeAspect="1"/>
          </p:cNvPicPr>
          <p:nvPr userDrawn="1"/>
        </p:nvPicPr>
        <p:blipFill>
          <a:blip r:embed="rId6"/>
          <a:stretch>
            <a:fillRect/>
          </a:stretch>
        </p:blipFill>
        <p:spPr>
          <a:xfrm>
            <a:off x="0" y="6560310"/>
            <a:ext cx="9144000" cy="310942"/>
          </a:xfrm>
          <a:prstGeom prst="rect">
            <a:avLst/>
          </a:prstGeom>
        </p:spPr>
      </p:pic>
      <p:pic>
        <p:nvPicPr>
          <p:cNvPr id="11" name="Imagen 10">
            <a:extLst>
              <a:ext uri="{FF2B5EF4-FFF2-40B4-BE49-F238E27FC236}">
                <a16:creationId xmlns:a16="http://schemas.microsoft.com/office/drawing/2014/main" id="{F8635C15-C289-A74F-9F40-8C14102F113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9666" y="-36299"/>
            <a:ext cx="1080872" cy="835219"/>
          </a:xfrm>
          <a:prstGeom prst="rect">
            <a:avLst/>
          </a:prstGeom>
        </p:spPr>
      </p:pic>
      <p:cxnSp>
        <p:nvCxnSpPr>
          <p:cNvPr id="15" name="Conector recto 14">
            <a:extLst>
              <a:ext uri="{FF2B5EF4-FFF2-40B4-BE49-F238E27FC236}">
                <a16:creationId xmlns:a16="http://schemas.microsoft.com/office/drawing/2014/main" id="{606B50B3-E058-1546-886A-4A88582915F4}"/>
              </a:ext>
            </a:extLst>
          </p:cNvPr>
          <p:cNvCxnSpPr>
            <a:cxnSpLocks/>
          </p:cNvCxnSpPr>
          <p:nvPr userDrawn="1"/>
        </p:nvCxnSpPr>
        <p:spPr>
          <a:xfrm>
            <a:off x="1620456" y="381310"/>
            <a:ext cx="6065134" cy="0"/>
          </a:xfrm>
          <a:prstGeom prst="line">
            <a:avLst/>
          </a:prstGeom>
        </p:spPr>
        <p:style>
          <a:lnRef idx="3">
            <a:schemeClr val="accent6"/>
          </a:lnRef>
          <a:fillRef idx="0">
            <a:schemeClr val="accent6"/>
          </a:fillRef>
          <a:effectRef idx="2">
            <a:schemeClr val="accent6"/>
          </a:effectRef>
          <a:fontRef idx="minor">
            <a:schemeClr val="tx1"/>
          </a:fontRef>
        </p:style>
      </p:cxnSp>
      <p:pic>
        <p:nvPicPr>
          <p:cNvPr id="16" name="Imagen 15">
            <a:extLst>
              <a:ext uri="{FF2B5EF4-FFF2-40B4-BE49-F238E27FC236}">
                <a16:creationId xmlns:a16="http://schemas.microsoft.com/office/drawing/2014/main" id="{06BB7203-0715-AC46-9F32-A433E40CC536}"/>
              </a:ext>
            </a:extLst>
          </p:cNvPr>
          <p:cNvPicPr>
            <a:picLocks noChangeAspect="1"/>
          </p:cNvPicPr>
          <p:nvPr userDrawn="1"/>
        </p:nvPicPr>
        <p:blipFill>
          <a:blip r:embed="rId8"/>
          <a:stretch>
            <a:fillRect/>
          </a:stretch>
        </p:blipFill>
        <p:spPr>
          <a:xfrm>
            <a:off x="8661400" y="708986"/>
            <a:ext cx="482600" cy="4719541"/>
          </a:xfrm>
          <a:prstGeom prst="rect">
            <a:avLst/>
          </a:prstGeom>
        </p:spPr>
      </p:pic>
      <p:pic>
        <p:nvPicPr>
          <p:cNvPr id="20" name="Imagen 19">
            <a:extLst>
              <a:ext uri="{FF2B5EF4-FFF2-40B4-BE49-F238E27FC236}">
                <a16:creationId xmlns:a16="http://schemas.microsoft.com/office/drawing/2014/main" id="{FEE6D157-C5B9-234F-9CFC-96CB038FF17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23200" y="305110"/>
            <a:ext cx="838200" cy="152400"/>
          </a:xfrm>
          <a:prstGeom prst="rect">
            <a:avLst/>
          </a:prstGeom>
        </p:spPr>
      </p:pic>
      <p:sp>
        <p:nvSpPr>
          <p:cNvPr id="23" name="CuadroTexto 22">
            <a:extLst>
              <a:ext uri="{FF2B5EF4-FFF2-40B4-BE49-F238E27FC236}">
                <a16:creationId xmlns:a16="http://schemas.microsoft.com/office/drawing/2014/main" id="{254A5FFA-0376-EE43-BB30-EB45DD89B4A9}"/>
              </a:ext>
            </a:extLst>
          </p:cNvPr>
          <p:cNvSpPr txBox="1"/>
          <p:nvPr userDrawn="1"/>
        </p:nvSpPr>
        <p:spPr>
          <a:xfrm>
            <a:off x="8553691" y="4965539"/>
            <a:ext cx="590309" cy="338554"/>
          </a:xfrm>
          <a:prstGeom prst="rect">
            <a:avLst/>
          </a:prstGeom>
          <a:noFill/>
        </p:spPr>
        <p:txBody>
          <a:bodyPr wrap="square" rtlCol="0">
            <a:spAutoFit/>
          </a:bodyPr>
          <a:lstStyle/>
          <a:p>
            <a:pPr algn="r"/>
            <a:fld id="{573644FF-2E55-0647-A62A-660F35B8F051}" type="slidenum">
              <a:rPr lang="es-MX" sz="1600" b="1" smtClean="0">
                <a:solidFill>
                  <a:schemeClr val="bg1"/>
                </a:solidFill>
                <a:latin typeface="Montserrat" pitchFamily="2" charset="77"/>
              </a:rPr>
              <a:t>‹Nº›</a:t>
            </a:fld>
            <a:endParaRPr lang="es-MX" sz="1600" b="1" dirty="0">
              <a:solidFill>
                <a:schemeClr val="bg1"/>
              </a:solidFill>
              <a:latin typeface="Montserrat" pitchFamily="2" charset="77"/>
            </a:endParaRPr>
          </a:p>
        </p:txBody>
      </p:sp>
    </p:spTree>
    <p:extLst>
      <p:ext uri="{BB962C8B-B14F-4D97-AF65-F5344CB8AC3E}">
        <p14:creationId xmlns:p14="http://schemas.microsoft.com/office/powerpoint/2010/main" val="342886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F838-979C-E8CF-ED3E-265D1555EA8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E550B50-9ABE-EC8F-60F0-0FB5787C1CCB}"/>
              </a:ext>
            </a:extLst>
          </p:cNvPr>
          <p:cNvSpPr txBox="1"/>
          <p:nvPr/>
        </p:nvSpPr>
        <p:spPr>
          <a:xfrm>
            <a:off x="4061645" y="6254863"/>
            <a:ext cx="5315000" cy="400110"/>
          </a:xfrm>
          <a:prstGeom prst="rect">
            <a:avLst/>
          </a:prstGeom>
          <a:noFill/>
        </p:spPr>
        <p:txBody>
          <a:bodyPr wrap="square" rtlCol="0">
            <a:spAutoFit/>
          </a:bodyPr>
          <a:lstStyle/>
          <a:p>
            <a:pPr algn="ctr"/>
            <a:r>
              <a:rPr lang="es-MX" sz="2000" b="1" dirty="0">
                <a:solidFill>
                  <a:schemeClr val="bg1"/>
                </a:solidFill>
                <a:latin typeface="Montserrat" pitchFamily="2" charset="77"/>
              </a:rPr>
              <a:t>VIGILANCIA CIUDADANA</a:t>
            </a:r>
          </a:p>
        </p:txBody>
      </p:sp>
      <p:pic>
        <p:nvPicPr>
          <p:cNvPr id="9" name="Imagen 8">
            <a:extLst>
              <a:ext uri="{FF2B5EF4-FFF2-40B4-BE49-F238E27FC236}">
                <a16:creationId xmlns:a16="http://schemas.microsoft.com/office/drawing/2014/main" id="{E71FB76B-8547-205B-04FB-DFB9E39715BA}"/>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223CF408-06E1-E9F2-68A6-063169BA49AE}"/>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pic>
        <p:nvPicPr>
          <p:cNvPr id="3" name="Imagen 2">
            <a:extLst>
              <a:ext uri="{FF2B5EF4-FFF2-40B4-BE49-F238E27FC236}">
                <a16:creationId xmlns:a16="http://schemas.microsoft.com/office/drawing/2014/main" id="{155746C2-5DEF-6033-DA04-E65ED7C2C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201" y="482873"/>
            <a:ext cx="2390713" cy="1564137"/>
          </a:xfrm>
          <a:prstGeom prst="rect">
            <a:avLst/>
          </a:prstGeom>
        </p:spPr>
      </p:pic>
      <p:sp>
        <p:nvSpPr>
          <p:cNvPr id="4" name="CuadroTexto 3"/>
          <p:cNvSpPr txBox="1"/>
          <p:nvPr/>
        </p:nvSpPr>
        <p:spPr>
          <a:xfrm>
            <a:off x="1466805" y="2400301"/>
            <a:ext cx="6274422" cy="1569660"/>
          </a:xfrm>
          <a:prstGeom prst="rect">
            <a:avLst/>
          </a:prstGeom>
          <a:noFill/>
        </p:spPr>
        <p:txBody>
          <a:bodyPr wrap="square" rtlCol="0">
            <a:spAutoFit/>
          </a:bodyPr>
          <a:lstStyle/>
          <a:p>
            <a:pPr algn="ctr"/>
            <a:r>
              <a:rPr lang="es-MX" sz="4800" dirty="0">
                <a:solidFill>
                  <a:schemeClr val="bg1"/>
                </a:solidFill>
              </a:rPr>
              <a:t>Qué es la Vigilancia Ciudadana</a:t>
            </a:r>
          </a:p>
        </p:txBody>
      </p:sp>
    </p:spTree>
    <p:extLst>
      <p:ext uri="{BB962C8B-B14F-4D97-AF65-F5344CB8AC3E}">
        <p14:creationId xmlns:p14="http://schemas.microsoft.com/office/powerpoint/2010/main" val="351628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638911" y="1143952"/>
            <a:ext cx="6270808" cy="1077218"/>
          </a:xfrm>
          <a:prstGeom prst="rect">
            <a:avLst/>
          </a:prstGeom>
          <a:noFill/>
        </p:spPr>
        <p:txBody>
          <a:bodyPr wrap="square" rtlCol="0">
            <a:spAutoFit/>
          </a:bodyPr>
          <a:lstStyle/>
          <a:p>
            <a:pPr algn="ctr"/>
            <a:r>
              <a:rPr lang="es-MX" sz="3200" b="1" dirty="0">
                <a:solidFill>
                  <a:schemeClr val="bg1"/>
                </a:solidFill>
                <a:latin typeface="Montserrat" pitchFamily="2" charset="77"/>
              </a:rPr>
              <a:t>Concepto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12755" y="3042318"/>
            <a:ext cx="7491845" cy="2862322"/>
          </a:xfrm>
          <a:prstGeom prst="rect">
            <a:avLst/>
          </a:prstGeom>
          <a:noFill/>
        </p:spPr>
        <p:txBody>
          <a:bodyPr wrap="square" rtlCol="0">
            <a:spAutoFit/>
          </a:bodyPr>
          <a:lstStyle/>
          <a:p>
            <a:pPr algn="just"/>
            <a:r>
              <a:rPr lang="es-MX" b="1" dirty="0">
                <a:solidFill>
                  <a:schemeClr val="bg1"/>
                </a:solidFill>
                <a:latin typeface="Montserrat" pitchFamily="2" charset="77"/>
              </a:rPr>
              <a:t>Mecanismo de participación social mediante el cual las personas beneficiarias o usuarias acceden, de forma clara y verificable, a la información sobre las acciones, recursos y resultados de los programas, a fin de constatar su correcta ejecución. Con ello, se promueve la transparencia, la corresponsabilidad y el seguimiento público del cumplimiento de los objetivos de los programas de la EIASADC. </a:t>
            </a:r>
            <a:endParaRPr lang="es-MX" sz="2400" b="1" dirty="0">
              <a:solidFill>
                <a:schemeClr val="bg1"/>
              </a:solidFill>
              <a:latin typeface="Montserrat" pitchFamily="2" charset="77"/>
            </a:endParaRPr>
          </a:p>
          <a:p>
            <a:pPr algn="just"/>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6271717" y="5073048"/>
            <a:ext cx="2466975" cy="1847850"/>
          </a:xfrm>
          <a:prstGeom prst="rect">
            <a:avLst/>
          </a:prstGeom>
        </p:spPr>
      </p:pic>
    </p:spTree>
    <p:extLst>
      <p:ext uri="{BB962C8B-B14F-4D97-AF65-F5344CB8AC3E}">
        <p14:creationId xmlns:p14="http://schemas.microsoft.com/office/powerpoint/2010/main" val="199366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638911" y="1143952"/>
            <a:ext cx="6270808" cy="1077218"/>
          </a:xfrm>
          <a:prstGeom prst="rect">
            <a:avLst/>
          </a:prstGeom>
          <a:noFill/>
        </p:spPr>
        <p:txBody>
          <a:bodyPr wrap="square" rtlCol="0">
            <a:spAutoFit/>
          </a:bodyPr>
          <a:lstStyle/>
          <a:p>
            <a:pPr algn="ctr"/>
            <a:r>
              <a:rPr lang="es-MX" sz="3200" b="1" dirty="0">
                <a:solidFill>
                  <a:schemeClr val="bg1"/>
                </a:solidFill>
                <a:latin typeface="Montserrat" pitchFamily="2" charset="77"/>
              </a:rPr>
              <a:t>Acciones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75101" y="2541913"/>
            <a:ext cx="7491845" cy="3477875"/>
          </a:xfrm>
          <a:prstGeom prst="rect">
            <a:avLst/>
          </a:prstGeom>
          <a:noFill/>
        </p:spPr>
        <p:txBody>
          <a:bodyPr wrap="square" rtlCol="0">
            <a:spAutoFit/>
          </a:bodyPr>
          <a:lstStyle/>
          <a:p>
            <a:pPr marL="285750" indent="-285750" algn="just">
              <a:buFont typeface="Arial" panose="020B0604020202020204" pitchFamily="34" charset="0"/>
              <a:buChar char="•"/>
            </a:pPr>
            <a:r>
              <a:rPr lang="es-MX" sz="1600" b="1" dirty="0">
                <a:solidFill>
                  <a:schemeClr val="bg1"/>
                </a:solidFill>
                <a:latin typeface="Montserrat" pitchFamily="2" charset="77"/>
              </a:rPr>
              <a:t>Registrar en una bitácora la calidad, cantidad y nombre de los insumos recibidos.</a:t>
            </a:r>
          </a:p>
          <a:p>
            <a:pPr marL="285750" indent="-285750" algn="just">
              <a:buFont typeface="Arial" panose="020B0604020202020204" pitchFamily="34" charset="0"/>
              <a:buChar char="•"/>
            </a:pPr>
            <a:r>
              <a:rPr lang="es-MX" sz="1600" b="1" dirty="0">
                <a:solidFill>
                  <a:schemeClr val="bg1"/>
                </a:solidFill>
                <a:latin typeface="Montserrat" pitchFamily="2" charset="77"/>
              </a:rPr>
              <a:t>Vigilar el ejercicio de los recursos a través de la entrega en tiempo y forma de los insumos alimenticios del Programa.</a:t>
            </a:r>
          </a:p>
          <a:p>
            <a:pPr marL="285750" indent="-285750" algn="just">
              <a:buFont typeface="Arial" panose="020B0604020202020204" pitchFamily="34" charset="0"/>
              <a:buChar char="•"/>
            </a:pPr>
            <a:r>
              <a:rPr lang="es-MX" sz="1600" b="1" dirty="0">
                <a:solidFill>
                  <a:schemeClr val="bg1"/>
                </a:solidFill>
                <a:latin typeface="Montserrat" pitchFamily="2" charset="77"/>
              </a:rPr>
              <a:t>Reportar a la Línea de Atención Quejas de Programas Alimentarios (800 712 10 88), el desvío, venta al público o cualquier mal uso de los insumos alimenticios, por ejemplo, leche, o piezas sueltas.</a:t>
            </a:r>
          </a:p>
          <a:p>
            <a:pPr marL="285750" indent="-285750" algn="just">
              <a:buFont typeface="Arial" panose="020B0604020202020204" pitchFamily="34" charset="0"/>
              <a:buChar char="•"/>
            </a:pPr>
            <a:r>
              <a:rPr lang="es-MX" sz="1600" b="1" dirty="0">
                <a:solidFill>
                  <a:schemeClr val="bg1"/>
                </a:solidFill>
                <a:latin typeface="Montserrat" pitchFamily="2" charset="77"/>
              </a:rPr>
              <a:t>Informar de cualquier irregularidad o manejo incorrecto de los recursos.</a:t>
            </a:r>
          </a:p>
          <a:p>
            <a:pPr marL="285750" indent="-285750" algn="just">
              <a:buFont typeface="Arial" panose="020B0604020202020204" pitchFamily="34" charset="0"/>
              <a:buChar char="•"/>
            </a:pPr>
            <a:r>
              <a:rPr lang="es-MX" sz="1600" b="1" dirty="0">
                <a:solidFill>
                  <a:schemeClr val="bg1"/>
                </a:solidFill>
                <a:latin typeface="Montserrat" pitchFamily="2" charset="77"/>
              </a:rPr>
              <a:t>Supervisar el funcionamiento del Programa, en coordinación con la Delegación Regional y/o Sistemas Municipales DIF.</a:t>
            </a:r>
          </a:p>
          <a:p>
            <a:pPr marL="285750" indent="-285750" algn="just">
              <a:buFont typeface="Arial" panose="020B0604020202020204" pitchFamily="34" charset="0"/>
              <a:buChar char="•"/>
            </a:pPr>
            <a:endParaRPr lang="es-MX" sz="2400" b="1" dirty="0">
              <a:solidFill>
                <a:schemeClr val="bg1"/>
              </a:solidFill>
              <a:latin typeface="Montserrat" pitchFamily="2" charset="77"/>
            </a:endParaRPr>
          </a:p>
          <a:p>
            <a:pPr algn="just"/>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6857875" y="5498895"/>
            <a:ext cx="2286125" cy="1359105"/>
          </a:xfrm>
          <a:prstGeom prst="rect">
            <a:avLst/>
          </a:prstGeom>
        </p:spPr>
      </p:pic>
    </p:spTree>
    <p:extLst>
      <p:ext uri="{BB962C8B-B14F-4D97-AF65-F5344CB8AC3E}">
        <p14:creationId xmlns:p14="http://schemas.microsoft.com/office/powerpoint/2010/main" val="354697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638911" y="1143952"/>
            <a:ext cx="6270808" cy="1077218"/>
          </a:xfrm>
          <a:prstGeom prst="rect">
            <a:avLst/>
          </a:prstGeom>
          <a:noFill/>
        </p:spPr>
        <p:txBody>
          <a:bodyPr wrap="square" rtlCol="0">
            <a:spAutoFit/>
          </a:bodyPr>
          <a:lstStyle/>
          <a:p>
            <a:pPr algn="ctr"/>
            <a:r>
              <a:rPr lang="es-MX" sz="3200" b="1" dirty="0">
                <a:solidFill>
                  <a:schemeClr val="bg1"/>
                </a:solidFill>
                <a:latin typeface="Montserrat" pitchFamily="2" charset="77"/>
              </a:rPr>
              <a:t>Acciones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33537" y="2221170"/>
            <a:ext cx="7491845" cy="4031873"/>
          </a:xfrm>
          <a:prstGeom prst="rect">
            <a:avLst/>
          </a:prstGeom>
          <a:noFill/>
        </p:spPr>
        <p:txBody>
          <a:bodyPr wrap="square" rtlCol="0">
            <a:spAutoFit/>
          </a:bodyPr>
          <a:lstStyle/>
          <a:p>
            <a:pPr algn="just"/>
            <a:r>
              <a:rPr lang="es-MX" sz="2000" b="1" dirty="0">
                <a:solidFill>
                  <a:schemeClr val="bg1"/>
                </a:solidFill>
                <a:latin typeface="Montserrat" pitchFamily="2" charset="77"/>
              </a:rPr>
              <a:t>Desarrolla la Técnica Demostrativa, explica su desarrollo:</a:t>
            </a:r>
          </a:p>
          <a:p>
            <a:pPr marL="342900" indent="-342900" algn="just">
              <a:buFont typeface="Arial" panose="020B0604020202020204" pitchFamily="34" charset="0"/>
              <a:buChar char="•"/>
            </a:pPr>
            <a:r>
              <a:rPr lang="es-MX" sz="2000" b="1" dirty="0">
                <a:solidFill>
                  <a:schemeClr val="bg1"/>
                </a:solidFill>
                <a:latin typeface="Montserrat" pitchFamily="2" charset="77"/>
              </a:rPr>
              <a:t>Divide al grupo en equipos.</a:t>
            </a:r>
          </a:p>
          <a:p>
            <a:pPr marL="342900" indent="-342900" algn="just">
              <a:buFont typeface="Arial" panose="020B0604020202020204" pitchFamily="34" charset="0"/>
              <a:buChar char="•"/>
            </a:pPr>
            <a:r>
              <a:rPr lang="es-MX" sz="2000" b="1" dirty="0">
                <a:solidFill>
                  <a:schemeClr val="bg1"/>
                </a:solidFill>
                <a:latin typeface="Montserrat" pitchFamily="2" charset="77"/>
              </a:rPr>
              <a:t>Proporciona una hoja de papel bond y marcadores a cada uno de los equipos .</a:t>
            </a:r>
          </a:p>
          <a:p>
            <a:pPr marL="342900" indent="-342900" algn="just">
              <a:buFont typeface="Arial" panose="020B0604020202020204" pitchFamily="34" charset="0"/>
              <a:buChar char="•"/>
            </a:pPr>
            <a:r>
              <a:rPr lang="es-MX" sz="2000" b="1" dirty="0">
                <a:solidFill>
                  <a:schemeClr val="bg1"/>
                </a:solidFill>
                <a:latin typeface="Montserrat" pitchFamily="2" charset="77"/>
              </a:rPr>
              <a:t>Cada equipo anota las acciones de VC que consideran puede realizar el CVC; el instructor da ejemplos.</a:t>
            </a:r>
          </a:p>
          <a:p>
            <a:pPr marL="342900" indent="-342900" algn="just">
              <a:buFont typeface="Arial" panose="020B0604020202020204" pitchFamily="34" charset="0"/>
              <a:buChar char="•"/>
            </a:pPr>
            <a:r>
              <a:rPr lang="es-MX" sz="2000" b="1" dirty="0">
                <a:solidFill>
                  <a:schemeClr val="bg1"/>
                </a:solidFill>
                <a:latin typeface="Montserrat" pitchFamily="2" charset="77"/>
              </a:rPr>
              <a:t>Al finalizar cada equipo menciona las acciones de VC que anotaron.</a:t>
            </a:r>
          </a:p>
          <a:p>
            <a:pPr marL="342900" indent="-342900" algn="just">
              <a:buFont typeface="Arial" panose="020B0604020202020204" pitchFamily="34" charset="0"/>
              <a:buChar char="•"/>
            </a:pPr>
            <a:r>
              <a:rPr lang="es-MX" sz="2000" b="1" dirty="0">
                <a:solidFill>
                  <a:schemeClr val="bg1"/>
                </a:solidFill>
                <a:latin typeface="Montserrat" pitchFamily="2" charset="77"/>
              </a:rPr>
              <a:t>El instructor concluye la actividad mencionando y retroalimentando las acciones de VC.</a:t>
            </a:r>
          </a:p>
          <a:p>
            <a:pPr marL="285750" indent="-285750" algn="just">
              <a:buFont typeface="Arial" panose="020B0604020202020204" pitchFamily="34" charset="0"/>
              <a:buChar char="•"/>
            </a:pPr>
            <a:endParaRPr lang="es-MX" sz="2000" b="1" dirty="0">
              <a:solidFill>
                <a:schemeClr val="bg1"/>
              </a:solidFill>
              <a:latin typeface="Montserrat" pitchFamily="2" charset="77"/>
            </a:endParaRPr>
          </a:p>
          <a:p>
            <a:pPr algn="just"/>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7375048" y="5795527"/>
            <a:ext cx="1500668" cy="1062473"/>
          </a:xfrm>
          <a:prstGeom prst="rect">
            <a:avLst/>
          </a:prstGeom>
        </p:spPr>
      </p:pic>
    </p:spTree>
    <p:extLst>
      <p:ext uri="{BB962C8B-B14F-4D97-AF65-F5344CB8AC3E}">
        <p14:creationId xmlns:p14="http://schemas.microsoft.com/office/powerpoint/2010/main" val="311586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2563702" y="500059"/>
            <a:ext cx="6270808" cy="1077218"/>
          </a:xfrm>
          <a:prstGeom prst="rect">
            <a:avLst/>
          </a:prstGeom>
          <a:noFill/>
        </p:spPr>
        <p:txBody>
          <a:bodyPr wrap="square" rtlCol="0">
            <a:spAutoFit/>
          </a:bodyPr>
          <a:lstStyle/>
          <a:p>
            <a:pPr algn="ctr"/>
            <a:r>
              <a:rPr lang="es-MX" sz="3200" b="1" dirty="0">
                <a:solidFill>
                  <a:schemeClr val="bg1"/>
                </a:solidFill>
                <a:latin typeface="Montserrat" pitchFamily="2" charset="77"/>
              </a:rPr>
              <a:t>Material de Difusión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591973" y="1718131"/>
            <a:ext cx="7491845" cy="5139869"/>
          </a:xfrm>
          <a:prstGeom prst="rect">
            <a:avLst/>
          </a:prstGeom>
          <a:noFill/>
        </p:spPr>
        <p:txBody>
          <a:bodyPr wrap="square" rtlCol="0">
            <a:spAutoFit/>
          </a:bodyPr>
          <a:lstStyle/>
          <a:p>
            <a:pPr algn="just"/>
            <a:r>
              <a:rPr lang="es-MX" sz="2400" b="1" dirty="0">
                <a:solidFill>
                  <a:schemeClr val="bg1"/>
                </a:solidFill>
                <a:latin typeface="Montserrat" pitchFamily="2" charset="77"/>
              </a:rPr>
              <a:t>Desarrolla la Técnica Diálogo- discusión, explica su desarrollo:</a:t>
            </a:r>
          </a:p>
          <a:p>
            <a:pPr marL="342900" indent="-342900" algn="just">
              <a:buFont typeface="Arial" panose="020B0604020202020204" pitchFamily="34" charset="0"/>
              <a:buChar char="•"/>
            </a:pPr>
            <a:r>
              <a:rPr lang="es-MX" sz="2000" b="1" dirty="0">
                <a:solidFill>
                  <a:schemeClr val="bg1"/>
                </a:solidFill>
                <a:latin typeface="Montserrat" pitchFamily="2" charset="77"/>
              </a:rPr>
              <a:t>Divide al grupo en equipos.</a:t>
            </a:r>
          </a:p>
          <a:p>
            <a:pPr marL="342900" indent="-342900" algn="just">
              <a:buFont typeface="Arial" panose="020B0604020202020204" pitchFamily="34" charset="0"/>
              <a:buChar char="•"/>
            </a:pPr>
            <a:r>
              <a:rPr lang="es-MX" sz="2000" b="1" dirty="0">
                <a:solidFill>
                  <a:schemeClr val="bg1"/>
                </a:solidFill>
                <a:latin typeface="Montserrat" pitchFamily="2" charset="77"/>
              </a:rPr>
              <a:t>Proporciona una hoja de papel bond y marcadores y los carteles de cada programa a los equipos .</a:t>
            </a:r>
          </a:p>
          <a:p>
            <a:pPr marL="342900" indent="-342900" algn="just">
              <a:buFont typeface="Arial" panose="020B0604020202020204" pitchFamily="34" charset="0"/>
              <a:buChar char="•"/>
            </a:pPr>
            <a:r>
              <a:rPr lang="es-MX" sz="2000" b="1" dirty="0">
                <a:solidFill>
                  <a:schemeClr val="bg1"/>
                </a:solidFill>
                <a:latin typeface="Montserrat" pitchFamily="2" charset="77"/>
              </a:rPr>
              <a:t>Cada equipo analiza y discute la información, anota las conclusiones de la información contenida en los materiales de difusión; el instructor aclara dudas.</a:t>
            </a:r>
          </a:p>
          <a:p>
            <a:pPr marL="342900" indent="-342900" algn="just">
              <a:buFont typeface="Arial" panose="020B0604020202020204" pitchFamily="34" charset="0"/>
              <a:buChar char="•"/>
            </a:pPr>
            <a:r>
              <a:rPr lang="es-MX" sz="2000" b="1" dirty="0">
                <a:solidFill>
                  <a:schemeClr val="bg1"/>
                </a:solidFill>
                <a:latin typeface="Montserrat" pitchFamily="2" charset="77"/>
              </a:rPr>
              <a:t>Al finalizar cada equipo menciona las conclusiones de los materiales de VC que anotaron.</a:t>
            </a:r>
          </a:p>
          <a:p>
            <a:pPr marL="342900" indent="-342900" algn="just">
              <a:buFont typeface="Arial" panose="020B0604020202020204" pitchFamily="34" charset="0"/>
              <a:buChar char="•"/>
            </a:pPr>
            <a:r>
              <a:rPr lang="es-MX" sz="2000" b="1" dirty="0">
                <a:solidFill>
                  <a:schemeClr val="bg1"/>
                </a:solidFill>
                <a:latin typeface="Montserrat" pitchFamily="2" charset="77"/>
              </a:rPr>
              <a:t>El instructor concluye la actividad mencionando y retroalimentando el objetivo de los materiales de difusión de VC.</a:t>
            </a:r>
          </a:p>
          <a:p>
            <a:pPr marL="285750" indent="-285750" algn="just">
              <a:buFont typeface="Arial" panose="020B0604020202020204" pitchFamily="34" charset="0"/>
              <a:buChar char="•"/>
            </a:pPr>
            <a:endParaRPr lang="es-MX" sz="2400" b="1" dirty="0">
              <a:solidFill>
                <a:schemeClr val="bg1"/>
              </a:solidFill>
              <a:latin typeface="Montserrat" pitchFamily="2" charset="77"/>
            </a:endParaRPr>
          </a:p>
          <a:p>
            <a:pPr algn="just"/>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spTree>
    <p:extLst>
      <p:ext uri="{BB962C8B-B14F-4D97-AF65-F5344CB8AC3E}">
        <p14:creationId xmlns:p14="http://schemas.microsoft.com/office/powerpoint/2010/main" val="161137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2563702" y="500059"/>
            <a:ext cx="6270808" cy="1077218"/>
          </a:xfrm>
          <a:prstGeom prst="rect">
            <a:avLst/>
          </a:prstGeom>
          <a:noFill/>
        </p:spPr>
        <p:txBody>
          <a:bodyPr wrap="square" rtlCol="0">
            <a:spAutoFit/>
          </a:bodyPr>
          <a:lstStyle/>
          <a:p>
            <a:pPr algn="ctr"/>
            <a:r>
              <a:rPr lang="es-MX" sz="3200" b="1" dirty="0">
                <a:solidFill>
                  <a:schemeClr val="bg1"/>
                </a:solidFill>
                <a:latin typeface="Montserrat" pitchFamily="2" charset="77"/>
              </a:rPr>
              <a:t>Material de Difusión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706273" y="1925950"/>
            <a:ext cx="7491845" cy="4220643"/>
          </a:xfrm>
          <a:prstGeom prst="rect">
            <a:avLst/>
          </a:prstGeom>
          <a:noFill/>
        </p:spPr>
        <p:txBody>
          <a:bodyPr wrap="square" rtlCol="0">
            <a:spAutoFit/>
          </a:bodyPr>
          <a:lstStyle/>
          <a:p>
            <a:pPr lvl="0" algn="just">
              <a:lnSpc>
                <a:spcPct val="105000"/>
              </a:lnSpc>
              <a:spcAft>
                <a:spcPts val="800"/>
              </a:spcAft>
            </a:pPr>
            <a:r>
              <a:rPr lang="es-MX" sz="3200" dirty="0">
                <a:solidFill>
                  <a:schemeClr val="bg1"/>
                </a:solidFill>
                <a:latin typeface="Arial" panose="020B0604020202020204" pitchFamily="34" charset="0"/>
                <a:ea typeface="Calibri" panose="020F0502020204030204" pitchFamily="34" charset="0"/>
              </a:rPr>
              <a:t>Los documentos de difusión deberán especificar la ruta para atender y canalizar las irregularidades, quejas y denuncias manifestadas por los CVC, personas beneficiarias, así como incluir la imagen gráfica del SNDIF. </a:t>
            </a:r>
            <a:endParaRPr lang="es-MX" sz="3200" dirty="0">
              <a:solidFill>
                <a:schemeClr val="bg1"/>
              </a:solidFill>
            </a:endParaRPr>
          </a:p>
          <a:p>
            <a:pPr marL="285750" indent="-285750" algn="just">
              <a:buFont typeface="Arial" panose="020B0604020202020204" pitchFamily="34" charset="0"/>
              <a:buChar char="•"/>
            </a:pPr>
            <a:endParaRPr lang="es-MX" sz="2400" b="1" dirty="0">
              <a:solidFill>
                <a:schemeClr val="bg1"/>
              </a:solidFill>
              <a:latin typeface="Montserrat" pitchFamily="2" charset="77"/>
            </a:endParaRPr>
          </a:p>
          <a:p>
            <a:pPr algn="just"/>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7293820" y="5038629"/>
            <a:ext cx="1649758" cy="1702013"/>
          </a:xfrm>
          <a:prstGeom prst="rect">
            <a:avLst/>
          </a:prstGeom>
        </p:spPr>
      </p:pic>
    </p:spTree>
    <p:extLst>
      <p:ext uri="{BB962C8B-B14F-4D97-AF65-F5344CB8AC3E}">
        <p14:creationId xmlns:p14="http://schemas.microsoft.com/office/powerpoint/2010/main" val="166025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2824465" y="395880"/>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Técnica energizante</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6" name="Rectángulo 5"/>
          <p:cNvSpPr/>
          <p:nvPr/>
        </p:nvSpPr>
        <p:spPr>
          <a:xfrm>
            <a:off x="550718" y="2075544"/>
            <a:ext cx="7782791" cy="3416320"/>
          </a:xfrm>
          <a:prstGeom prst="rect">
            <a:avLst/>
          </a:prstGeom>
        </p:spPr>
        <p:txBody>
          <a:bodyPr wrap="square">
            <a:spAutoFit/>
          </a:bodyPr>
          <a:lstStyle/>
          <a:p>
            <a:pPr algn="just"/>
            <a:r>
              <a:rPr lang="es-MX" sz="2400" b="1" dirty="0">
                <a:solidFill>
                  <a:schemeClr val="bg1"/>
                </a:solidFill>
                <a:latin typeface="Montserrat" pitchFamily="2" charset="77"/>
              </a:rPr>
              <a:t>Desarrolla la Técnica Actividad física, explica su desarrollo:</a:t>
            </a:r>
          </a:p>
          <a:p>
            <a:pPr marL="342900" indent="-342900" algn="just">
              <a:buFont typeface="Arial" panose="020B0604020202020204" pitchFamily="34" charset="0"/>
              <a:buChar char="•"/>
            </a:pPr>
            <a:r>
              <a:rPr lang="es-MX" sz="2400" b="1" dirty="0">
                <a:solidFill>
                  <a:schemeClr val="bg1"/>
                </a:solidFill>
                <a:latin typeface="Montserrat" pitchFamily="2" charset="77"/>
              </a:rPr>
              <a:t>El grupo se coloca en un circulo.</a:t>
            </a:r>
          </a:p>
          <a:p>
            <a:pPr marL="342900" indent="-342900" algn="just">
              <a:buFont typeface="Arial" panose="020B0604020202020204" pitchFamily="34" charset="0"/>
              <a:buChar char="•"/>
            </a:pPr>
            <a:r>
              <a:rPr lang="es-MX" sz="2400" b="1" dirty="0">
                <a:solidFill>
                  <a:schemeClr val="bg1"/>
                </a:solidFill>
                <a:latin typeface="Montserrat" pitchFamily="2" charset="77"/>
              </a:rPr>
              <a:t>Solicita a los asistentes que realizarán las actividades que el irá desarrollando.</a:t>
            </a:r>
          </a:p>
          <a:p>
            <a:pPr marL="342900" indent="-342900" algn="just">
              <a:buFont typeface="Arial" panose="020B0604020202020204" pitchFamily="34" charset="0"/>
              <a:buChar char="•"/>
            </a:pPr>
            <a:r>
              <a:rPr lang="es-MX" sz="2400" b="1" dirty="0">
                <a:solidFill>
                  <a:schemeClr val="bg1"/>
                </a:solidFill>
                <a:latin typeface="Montserrat" pitchFamily="2" charset="77"/>
              </a:rPr>
              <a:t>Durante un lapso de tiempo le comenta a los asistentes el motivo de realizar la actividad física</a:t>
            </a:r>
          </a:p>
          <a:p>
            <a:pPr marL="342900" indent="-342900" algn="just">
              <a:buFont typeface="Arial" panose="020B0604020202020204" pitchFamily="34" charset="0"/>
              <a:buChar char="•"/>
            </a:pPr>
            <a:r>
              <a:rPr lang="es-MX" sz="2400" b="1" dirty="0">
                <a:solidFill>
                  <a:schemeClr val="bg1"/>
                </a:solidFill>
                <a:latin typeface="Montserrat" pitchFamily="2" charset="77"/>
              </a:rPr>
              <a:t>El instructor agradece a los asistentes.</a:t>
            </a:r>
          </a:p>
        </p:txBody>
      </p:sp>
      <p:pic>
        <p:nvPicPr>
          <p:cNvPr id="3" name="Imagen 2"/>
          <p:cNvPicPr>
            <a:picLocks noChangeAspect="1"/>
          </p:cNvPicPr>
          <p:nvPr/>
        </p:nvPicPr>
        <p:blipFill>
          <a:blip r:embed="rId3"/>
          <a:stretch>
            <a:fillRect/>
          </a:stretch>
        </p:blipFill>
        <p:spPr>
          <a:xfrm>
            <a:off x="7190273" y="4953000"/>
            <a:ext cx="1905000" cy="1905000"/>
          </a:xfrm>
          <a:prstGeom prst="rect">
            <a:avLst/>
          </a:prstGeom>
        </p:spPr>
      </p:pic>
    </p:spTree>
    <p:extLst>
      <p:ext uri="{BB962C8B-B14F-4D97-AF65-F5344CB8AC3E}">
        <p14:creationId xmlns:p14="http://schemas.microsoft.com/office/powerpoint/2010/main" val="309614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638911" y="1143952"/>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Conclusiones</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12755" y="3042318"/>
            <a:ext cx="7491845" cy="2123658"/>
          </a:xfrm>
          <a:prstGeom prst="rect">
            <a:avLst/>
          </a:prstGeom>
          <a:noFill/>
        </p:spPr>
        <p:txBody>
          <a:bodyPr wrap="square" rtlCol="0">
            <a:spAutoFit/>
          </a:bodyPr>
          <a:lstStyle/>
          <a:p>
            <a:pPr marL="342900" indent="-342900" algn="just">
              <a:buFont typeface="Arial" panose="020B0604020202020204" pitchFamily="34" charset="0"/>
              <a:buChar char="•"/>
            </a:pPr>
            <a:r>
              <a:rPr lang="es-MX" sz="2400" b="1" dirty="0">
                <a:solidFill>
                  <a:schemeClr val="bg1"/>
                </a:solidFill>
                <a:latin typeface="Montserrat" pitchFamily="2" charset="77"/>
              </a:rPr>
              <a:t>Resumen general de lo abordado</a:t>
            </a:r>
          </a:p>
          <a:p>
            <a:pPr marL="342900" indent="-342900" algn="just">
              <a:buFont typeface="Arial" panose="020B0604020202020204" pitchFamily="34" charset="0"/>
              <a:buChar char="•"/>
            </a:pPr>
            <a:r>
              <a:rPr lang="es-MX" sz="2400" b="1" dirty="0">
                <a:solidFill>
                  <a:schemeClr val="bg1"/>
                </a:solidFill>
                <a:latin typeface="Montserrat" pitchFamily="2" charset="77"/>
              </a:rPr>
              <a:t>Brinda sugerencias de acciones que promuevan aprendizaje</a:t>
            </a:r>
          </a:p>
          <a:p>
            <a:pPr marL="342900" indent="-342900" algn="just">
              <a:buFont typeface="Arial" panose="020B0604020202020204" pitchFamily="34" charset="0"/>
              <a:buChar char="•"/>
            </a:pPr>
            <a:r>
              <a:rPr lang="es-MX" sz="2400" b="1" dirty="0">
                <a:solidFill>
                  <a:schemeClr val="bg1"/>
                </a:solidFill>
                <a:latin typeface="Montserrat" pitchFamily="2" charset="77"/>
              </a:rPr>
              <a:t>Indica aspectos a reforzar</a:t>
            </a:r>
          </a:p>
          <a:p>
            <a:pPr marL="285750" indent="-285750" algn="just">
              <a:buFont typeface="Arial" panose="020B0604020202020204" pitchFamily="34" charset="0"/>
              <a:buChar char="•"/>
            </a:pPr>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5256625" y="4940387"/>
            <a:ext cx="2847975" cy="1600200"/>
          </a:xfrm>
          <a:prstGeom prst="rect">
            <a:avLst/>
          </a:prstGeom>
        </p:spPr>
      </p:pic>
    </p:spTree>
    <p:extLst>
      <p:ext uri="{BB962C8B-B14F-4D97-AF65-F5344CB8AC3E}">
        <p14:creationId xmlns:p14="http://schemas.microsoft.com/office/powerpoint/2010/main" val="404666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942720" y="3080465"/>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Evaluación Final de Aprendizaje</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pic>
        <p:nvPicPr>
          <p:cNvPr id="3" name="Imagen 2"/>
          <p:cNvPicPr>
            <a:picLocks noChangeAspect="1"/>
          </p:cNvPicPr>
          <p:nvPr/>
        </p:nvPicPr>
        <p:blipFill>
          <a:blip r:embed="rId3"/>
          <a:stretch>
            <a:fillRect/>
          </a:stretch>
        </p:blipFill>
        <p:spPr>
          <a:xfrm>
            <a:off x="6081712" y="4264112"/>
            <a:ext cx="2009775" cy="2276475"/>
          </a:xfrm>
          <a:prstGeom prst="rect">
            <a:avLst/>
          </a:prstGeom>
        </p:spPr>
      </p:pic>
    </p:spTree>
    <p:extLst>
      <p:ext uri="{BB962C8B-B14F-4D97-AF65-F5344CB8AC3E}">
        <p14:creationId xmlns:p14="http://schemas.microsoft.com/office/powerpoint/2010/main" val="319007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638911" y="1143952"/>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Cierre</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12755" y="3042318"/>
            <a:ext cx="7491845" cy="1754326"/>
          </a:xfrm>
          <a:prstGeom prst="rect">
            <a:avLst/>
          </a:prstGeom>
          <a:noFill/>
        </p:spPr>
        <p:txBody>
          <a:bodyPr wrap="square" rtlCol="0">
            <a:spAutoFit/>
          </a:bodyPr>
          <a:lstStyle/>
          <a:p>
            <a:pPr marL="342900" indent="-342900" algn="just">
              <a:buFont typeface="Arial" panose="020B0604020202020204" pitchFamily="34" charset="0"/>
              <a:buChar char="•"/>
            </a:pPr>
            <a:r>
              <a:rPr lang="es-MX" sz="2400" b="1" dirty="0">
                <a:solidFill>
                  <a:schemeClr val="bg1"/>
                </a:solidFill>
                <a:latin typeface="Montserrat" pitchFamily="2" charset="77"/>
              </a:rPr>
              <a:t>Agradece la asistencia al curso a las y los asistentes</a:t>
            </a:r>
          </a:p>
          <a:p>
            <a:pPr marL="342900" indent="-342900" algn="just">
              <a:buFont typeface="Arial" panose="020B0604020202020204" pitchFamily="34" charset="0"/>
              <a:buChar char="•"/>
            </a:pPr>
            <a:r>
              <a:rPr lang="es-MX" sz="2400" b="1" dirty="0">
                <a:solidFill>
                  <a:schemeClr val="bg1"/>
                </a:solidFill>
                <a:latin typeface="Montserrat" pitchFamily="2" charset="77"/>
              </a:rPr>
              <a:t>Despedida</a:t>
            </a:r>
          </a:p>
          <a:p>
            <a:pPr marL="285750" indent="-285750" algn="just">
              <a:buFont typeface="Arial" panose="020B0604020202020204" pitchFamily="34" charset="0"/>
              <a:buChar char="•"/>
            </a:pPr>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5219267" y="4391458"/>
            <a:ext cx="2466975" cy="1857375"/>
          </a:xfrm>
          <a:prstGeom prst="rect">
            <a:avLst/>
          </a:prstGeom>
        </p:spPr>
      </p:pic>
    </p:spTree>
    <p:extLst>
      <p:ext uri="{BB962C8B-B14F-4D97-AF65-F5344CB8AC3E}">
        <p14:creationId xmlns:p14="http://schemas.microsoft.com/office/powerpoint/2010/main" val="15613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2355884" y="615116"/>
            <a:ext cx="6270808" cy="707886"/>
          </a:xfrm>
          <a:prstGeom prst="rect">
            <a:avLst/>
          </a:prstGeom>
          <a:noFill/>
        </p:spPr>
        <p:txBody>
          <a:bodyPr wrap="square" rtlCol="0">
            <a:spAutoFit/>
          </a:bodyPr>
          <a:lstStyle/>
          <a:p>
            <a:pPr algn="ctr"/>
            <a:r>
              <a:rPr lang="es-MX" sz="2000" b="1" dirty="0">
                <a:solidFill>
                  <a:schemeClr val="bg1"/>
                </a:solidFill>
                <a:latin typeface="Montserrat" pitchFamily="2" charset="77"/>
              </a:rPr>
              <a:t>SOPORTE DOCUMENTAL DE DIFUSIÓN DE MATERIALES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43927" y="3014528"/>
            <a:ext cx="7491845" cy="646331"/>
          </a:xfrm>
          <a:prstGeom prst="rect">
            <a:avLst/>
          </a:prstGeom>
          <a:noFill/>
        </p:spPr>
        <p:txBody>
          <a:bodyPr wrap="square" rtlCol="0">
            <a:spAutoFit/>
          </a:bodyPr>
          <a:lstStyle/>
          <a:p>
            <a:pPr marL="285750" indent="-285750" algn="just">
              <a:buFont typeface="Arial" panose="020B0604020202020204" pitchFamily="34" charset="0"/>
              <a:buChar char="•"/>
            </a:pPr>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sp>
        <p:nvSpPr>
          <p:cNvPr id="6" name="Rectángulo 5"/>
          <p:cNvSpPr/>
          <p:nvPr/>
        </p:nvSpPr>
        <p:spPr>
          <a:xfrm>
            <a:off x="384463" y="1166843"/>
            <a:ext cx="7533409" cy="3139321"/>
          </a:xfrm>
          <a:prstGeom prst="rect">
            <a:avLst/>
          </a:prstGeom>
        </p:spPr>
        <p:txBody>
          <a:bodyPr wrap="square">
            <a:spAutoFit/>
          </a:bodyPr>
          <a:lstStyle/>
          <a:p>
            <a:r>
              <a:rPr lang="es-MX" dirty="0">
                <a:solidFill>
                  <a:schemeClr val="bg1"/>
                </a:solidFill>
              </a:rPr>
              <a:t>SISTEMA ESTATAL DIF:</a:t>
            </a:r>
          </a:p>
          <a:p>
            <a:r>
              <a:rPr lang="es-MX" dirty="0">
                <a:solidFill>
                  <a:schemeClr val="bg1"/>
                </a:solidFill>
              </a:rPr>
              <a:t>Instrucciones:</a:t>
            </a:r>
          </a:p>
          <a:p>
            <a:pPr marL="342900" indent="-342900">
              <a:buFont typeface="+mj-lt"/>
              <a:buAutoNum type="arabicPeriod"/>
            </a:pPr>
            <a:r>
              <a:rPr lang="es-MX" dirty="0">
                <a:solidFill>
                  <a:schemeClr val="bg1"/>
                </a:solidFill>
              </a:rPr>
              <a:t>Cada una de las evidencias fotográficas que se incluya, deberá especificar municipio, localidad y fecha de como se muestra en el ejemplo.</a:t>
            </a:r>
          </a:p>
          <a:p>
            <a:pPr marL="342900" indent="-342900">
              <a:buFont typeface="+mj-lt"/>
              <a:buAutoNum type="arabicPeriod"/>
            </a:pPr>
            <a:r>
              <a:rPr lang="es-MX" dirty="0">
                <a:solidFill>
                  <a:schemeClr val="bg1"/>
                </a:solidFill>
              </a:rPr>
              <a:t>Incluir 2 evidencias fotográficas por cada municipio.</a:t>
            </a:r>
          </a:p>
          <a:p>
            <a:pPr marL="342900" indent="-342900">
              <a:buFont typeface="+mj-lt"/>
              <a:buAutoNum type="arabicPeriod"/>
            </a:pPr>
            <a:r>
              <a:rPr lang="es-MX" dirty="0">
                <a:solidFill>
                  <a:schemeClr val="bg1"/>
                </a:solidFill>
              </a:rPr>
              <a:t>El anexo deberá contener nombre, cargo, correo electrónico y teléfono del responsable de los Programas Alimentarios, así como de quienes elaboraron, revisaron y de quien autorizó (La tabla con la información solicitada se encuentra al final del Anexo). </a:t>
            </a:r>
          </a:p>
          <a:p>
            <a:pPr marL="342900" indent="-342900">
              <a:buFont typeface="+mj-lt"/>
              <a:buAutoNum type="arabicPeriod"/>
            </a:pPr>
            <a:r>
              <a:rPr lang="es-MX" dirty="0">
                <a:solidFill>
                  <a:schemeClr val="bg1"/>
                </a:solidFill>
              </a:rPr>
              <a:t>Este anexo deberá ser cargado en la carpeta FTP con firmas y en formato PDF.</a:t>
            </a:r>
          </a:p>
        </p:txBody>
      </p:sp>
    </p:spTree>
    <p:extLst>
      <p:ext uri="{BB962C8B-B14F-4D97-AF65-F5344CB8AC3E}">
        <p14:creationId xmlns:p14="http://schemas.microsoft.com/office/powerpoint/2010/main" val="63397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F838-979C-E8CF-ED3E-265D1555EA8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E550B50-9ABE-EC8F-60F0-0FB5787C1CCB}"/>
              </a:ext>
            </a:extLst>
          </p:cNvPr>
          <p:cNvSpPr txBox="1"/>
          <p:nvPr/>
        </p:nvSpPr>
        <p:spPr>
          <a:xfrm>
            <a:off x="4061645" y="6254863"/>
            <a:ext cx="5315000" cy="400110"/>
          </a:xfrm>
          <a:prstGeom prst="rect">
            <a:avLst/>
          </a:prstGeom>
          <a:noFill/>
        </p:spPr>
        <p:txBody>
          <a:bodyPr wrap="square" rtlCol="0">
            <a:spAutoFit/>
          </a:bodyPr>
          <a:lstStyle/>
          <a:p>
            <a:pPr algn="ctr"/>
            <a:r>
              <a:rPr lang="es-MX" sz="2000" b="1" dirty="0">
                <a:solidFill>
                  <a:schemeClr val="bg1"/>
                </a:solidFill>
                <a:latin typeface="Montserrat" pitchFamily="2" charset="77"/>
              </a:rPr>
              <a:t>VIGILANCIA CIUDADANA</a:t>
            </a:r>
          </a:p>
        </p:txBody>
      </p:sp>
      <p:pic>
        <p:nvPicPr>
          <p:cNvPr id="9" name="Imagen 8">
            <a:extLst>
              <a:ext uri="{FF2B5EF4-FFF2-40B4-BE49-F238E27FC236}">
                <a16:creationId xmlns:a16="http://schemas.microsoft.com/office/drawing/2014/main" id="{E71FB76B-8547-205B-04FB-DFB9E39715BA}"/>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223CF408-06E1-E9F2-68A6-063169BA49AE}"/>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4" name="CuadroTexto 3"/>
          <p:cNvSpPr txBox="1"/>
          <p:nvPr/>
        </p:nvSpPr>
        <p:spPr>
          <a:xfrm>
            <a:off x="1466805" y="2400301"/>
            <a:ext cx="6274422" cy="1569660"/>
          </a:xfrm>
          <a:prstGeom prst="rect">
            <a:avLst/>
          </a:prstGeom>
          <a:noFill/>
        </p:spPr>
        <p:txBody>
          <a:bodyPr wrap="square" rtlCol="0">
            <a:spAutoFit/>
          </a:bodyPr>
          <a:lstStyle/>
          <a:p>
            <a:pPr algn="ctr"/>
            <a:r>
              <a:rPr lang="es-MX" sz="4800" dirty="0">
                <a:solidFill>
                  <a:schemeClr val="bg1"/>
                </a:solidFill>
              </a:rPr>
              <a:t>Bienvenida a las y los participantes</a:t>
            </a:r>
          </a:p>
        </p:txBody>
      </p:sp>
      <p:pic>
        <p:nvPicPr>
          <p:cNvPr id="7" name="Imagen 6" descr="Palabras de Bienvenida al Curso Escolar 2018 - 2019"/>
          <p:cNvPicPr/>
          <p:nvPr/>
        </p:nvPicPr>
        <p:blipFill rotWithShape="1">
          <a:blip r:embed="rId3">
            <a:extLst>
              <a:ext uri="{28A0092B-C50C-407E-A947-70E740481C1C}">
                <a14:useLocalDpi xmlns:a14="http://schemas.microsoft.com/office/drawing/2010/main" val="0"/>
              </a:ext>
            </a:extLst>
          </a:blip>
          <a:srcRect l="36956"/>
          <a:stretch/>
        </p:blipFill>
        <p:spPr bwMode="auto">
          <a:xfrm>
            <a:off x="6407727" y="396434"/>
            <a:ext cx="2209800" cy="1304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827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2355884" y="615116"/>
            <a:ext cx="6270808" cy="707886"/>
          </a:xfrm>
          <a:prstGeom prst="rect">
            <a:avLst/>
          </a:prstGeom>
          <a:noFill/>
        </p:spPr>
        <p:txBody>
          <a:bodyPr wrap="square" rtlCol="0">
            <a:spAutoFit/>
          </a:bodyPr>
          <a:lstStyle/>
          <a:p>
            <a:pPr algn="ctr"/>
            <a:r>
              <a:rPr lang="es-MX" sz="2000" b="1" dirty="0">
                <a:solidFill>
                  <a:schemeClr val="bg1"/>
                </a:solidFill>
                <a:latin typeface="Montserrat" pitchFamily="2" charset="77"/>
              </a:rPr>
              <a:t>SOPORTE DOCUMENTAL DE DIFUSIÓN DE MATERIALES DE VIGILANCIA CIUDADANA</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643927" y="3014528"/>
            <a:ext cx="7491845" cy="646331"/>
          </a:xfrm>
          <a:prstGeom prst="rect">
            <a:avLst/>
          </a:prstGeom>
          <a:noFill/>
        </p:spPr>
        <p:txBody>
          <a:bodyPr wrap="square" rtlCol="0">
            <a:spAutoFit/>
          </a:bodyPr>
          <a:lstStyle/>
          <a:p>
            <a:pPr marL="285750" indent="-285750" algn="just">
              <a:buFont typeface="Arial" panose="020B0604020202020204" pitchFamily="34" charset="0"/>
              <a:buChar char="•"/>
            </a:pPr>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215" y="1889036"/>
            <a:ext cx="2212340" cy="2952115"/>
          </a:xfrm>
          <a:prstGeom prst="rect">
            <a:avLst/>
          </a:prstGeom>
          <a:noFill/>
          <a:ln>
            <a:noFill/>
          </a:ln>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903" y="1890941"/>
            <a:ext cx="2424430" cy="2950210"/>
          </a:xfrm>
          <a:prstGeom prst="rect">
            <a:avLst/>
          </a:prstGeom>
          <a:noFill/>
          <a:ln>
            <a:noFill/>
          </a:ln>
        </p:spPr>
      </p:pic>
    </p:spTree>
    <p:extLst>
      <p:ext uri="{BB962C8B-B14F-4D97-AF65-F5344CB8AC3E}">
        <p14:creationId xmlns:p14="http://schemas.microsoft.com/office/powerpoint/2010/main" val="227521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F838-979C-E8CF-ED3E-265D1555EA8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E550B50-9ABE-EC8F-60F0-0FB5787C1CCB}"/>
              </a:ext>
            </a:extLst>
          </p:cNvPr>
          <p:cNvSpPr txBox="1"/>
          <p:nvPr/>
        </p:nvSpPr>
        <p:spPr>
          <a:xfrm>
            <a:off x="4061645" y="6254863"/>
            <a:ext cx="5315000" cy="400110"/>
          </a:xfrm>
          <a:prstGeom prst="rect">
            <a:avLst/>
          </a:prstGeom>
          <a:noFill/>
        </p:spPr>
        <p:txBody>
          <a:bodyPr wrap="square" rtlCol="0">
            <a:spAutoFit/>
          </a:bodyPr>
          <a:lstStyle/>
          <a:p>
            <a:pPr algn="ctr"/>
            <a:r>
              <a:rPr lang="es-MX" sz="2000" b="1" dirty="0">
                <a:solidFill>
                  <a:schemeClr val="bg1"/>
                </a:solidFill>
                <a:latin typeface="Montserrat" pitchFamily="2" charset="77"/>
              </a:rPr>
              <a:t>VIGILANCIA CIUDADANA</a:t>
            </a:r>
          </a:p>
        </p:txBody>
      </p:sp>
      <p:pic>
        <p:nvPicPr>
          <p:cNvPr id="9" name="Imagen 8">
            <a:extLst>
              <a:ext uri="{FF2B5EF4-FFF2-40B4-BE49-F238E27FC236}">
                <a16:creationId xmlns:a16="http://schemas.microsoft.com/office/drawing/2014/main" id="{E71FB76B-8547-205B-04FB-DFB9E39715BA}"/>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223CF408-06E1-E9F2-68A6-063169BA49AE}"/>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4" name="CuadroTexto 3"/>
          <p:cNvSpPr txBox="1"/>
          <p:nvPr/>
        </p:nvSpPr>
        <p:spPr>
          <a:xfrm>
            <a:off x="1466805" y="2400301"/>
            <a:ext cx="6274422" cy="1569660"/>
          </a:xfrm>
          <a:prstGeom prst="rect">
            <a:avLst/>
          </a:prstGeom>
          <a:noFill/>
        </p:spPr>
        <p:txBody>
          <a:bodyPr wrap="square" rtlCol="0">
            <a:spAutoFit/>
          </a:bodyPr>
          <a:lstStyle/>
          <a:p>
            <a:pPr algn="ctr"/>
            <a:r>
              <a:rPr lang="es-MX" sz="4800" dirty="0">
                <a:solidFill>
                  <a:schemeClr val="bg1"/>
                </a:solidFill>
              </a:rPr>
              <a:t>Técnica de Integración “La Papa Caliente”</a:t>
            </a:r>
          </a:p>
        </p:txBody>
      </p:sp>
      <p:pic>
        <p:nvPicPr>
          <p:cNvPr id="7" name="Imagen 6">
            <a:extLst>
              <a:ext uri="{FF2B5EF4-FFF2-40B4-BE49-F238E27FC236}">
                <a16:creationId xmlns:a16="http://schemas.microsoft.com/office/drawing/2014/main" id="{0C5E4BE5-7D33-75B9-8F7A-04626A4F0D16}"/>
              </a:ext>
            </a:extLst>
          </p:cNvPr>
          <p:cNvPicPr>
            <a:picLocks noChangeAspect="1"/>
          </p:cNvPicPr>
          <p:nvPr/>
        </p:nvPicPr>
        <p:blipFill>
          <a:blip r:embed="rId3"/>
          <a:stretch>
            <a:fillRect/>
          </a:stretch>
        </p:blipFill>
        <p:spPr>
          <a:xfrm>
            <a:off x="6719145" y="4254395"/>
            <a:ext cx="1893200" cy="1893200"/>
          </a:xfrm>
          <a:prstGeom prst="rect">
            <a:avLst/>
          </a:prstGeom>
        </p:spPr>
      </p:pic>
      <p:pic>
        <p:nvPicPr>
          <p:cNvPr id="8" name="Imagen 7">
            <a:extLst>
              <a:ext uri="{FF2B5EF4-FFF2-40B4-BE49-F238E27FC236}">
                <a16:creationId xmlns:a16="http://schemas.microsoft.com/office/drawing/2014/main" id="{C3E19F7F-E6A5-32D9-5B89-39EF373D344F}"/>
              </a:ext>
            </a:extLst>
          </p:cNvPr>
          <p:cNvPicPr>
            <a:picLocks noChangeAspect="1"/>
          </p:cNvPicPr>
          <p:nvPr/>
        </p:nvPicPr>
        <p:blipFill>
          <a:blip r:embed="rId4"/>
          <a:stretch>
            <a:fillRect/>
          </a:stretch>
        </p:blipFill>
        <p:spPr>
          <a:xfrm>
            <a:off x="416338" y="4214020"/>
            <a:ext cx="1933575" cy="1933575"/>
          </a:xfrm>
          <a:prstGeom prst="rect">
            <a:avLst/>
          </a:prstGeom>
        </p:spPr>
      </p:pic>
    </p:spTree>
    <p:extLst>
      <p:ext uri="{BB962C8B-B14F-4D97-AF65-F5344CB8AC3E}">
        <p14:creationId xmlns:p14="http://schemas.microsoft.com/office/powerpoint/2010/main" val="36369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F838-979C-E8CF-ED3E-265D1555EA8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E550B50-9ABE-EC8F-60F0-0FB5787C1CCB}"/>
              </a:ext>
            </a:extLst>
          </p:cNvPr>
          <p:cNvSpPr txBox="1"/>
          <p:nvPr/>
        </p:nvSpPr>
        <p:spPr>
          <a:xfrm>
            <a:off x="4061645" y="6254863"/>
            <a:ext cx="5315000" cy="400110"/>
          </a:xfrm>
          <a:prstGeom prst="rect">
            <a:avLst/>
          </a:prstGeom>
          <a:noFill/>
        </p:spPr>
        <p:txBody>
          <a:bodyPr wrap="square" rtlCol="0">
            <a:spAutoFit/>
          </a:bodyPr>
          <a:lstStyle/>
          <a:p>
            <a:pPr algn="ctr"/>
            <a:r>
              <a:rPr lang="es-MX" sz="2000" b="1" dirty="0">
                <a:solidFill>
                  <a:schemeClr val="bg1"/>
                </a:solidFill>
                <a:latin typeface="Montserrat" pitchFamily="2" charset="77"/>
              </a:rPr>
              <a:t>VIGILANCIA CIUDADANA</a:t>
            </a:r>
          </a:p>
        </p:txBody>
      </p:sp>
      <p:pic>
        <p:nvPicPr>
          <p:cNvPr id="9" name="Imagen 8">
            <a:extLst>
              <a:ext uri="{FF2B5EF4-FFF2-40B4-BE49-F238E27FC236}">
                <a16:creationId xmlns:a16="http://schemas.microsoft.com/office/drawing/2014/main" id="{E71FB76B-8547-205B-04FB-DFB9E39715BA}"/>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223CF408-06E1-E9F2-68A6-063169BA49AE}"/>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4" name="CuadroTexto 3"/>
          <p:cNvSpPr txBox="1"/>
          <p:nvPr/>
        </p:nvSpPr>
        <p:spPr>
          <a:xfrm>
            <a:off x="446809" y="2015837"/>
            <a:ext cx="7855527" cy="3046988"/>
          </a:xfrm>
          <a:prstGeom prst="rect">
            <a:avLst/>
          </a:prstGeom>
          <a:noFill/>
        </p:spPr>
        <p:txBody>
          <a:bodyPr wrap="square" rtlCol="0">
            <a:spAutoFit/>
          </a:bodyPr>
          <a:lstStyle/>
          <a:p>
            <a:pPr algn="just"/>
            <a:r>
              <a:rPr lang="es-MX" sz="2400" dirty="0">
                <a:solidFill>
                  <a:schemeClr val="bg1"/>
                </a:solidFill>
              </a:rPr>
              <a:t>Desarrollo de la técnica:</a:t>
            </a:r>
          </a:p>
          <a:p>
            <a:pPr marL="342900" indent="-342900" algn="just">
              <a:buFont typeface="Arial" panose="020B0604020202020204" pitchFamily="34" charset="0"/>
              <a:buChar char="•"/>
            </a:pPr>
            <a:r>
              <a:rPr lang="es-MX" sz="2400" dirty="0">
                <a:solidFill>
                  <a:schemeClr val="bg1"/>
                </a:solidFill>
              </a:rPr>
              <a:t>El instructor solicita al grupo se coloque en un circulo; explica en que consiste la técnica.</a:t>
            </a:r>
          </a:p>
          <a:p>
            <a:pPr marL="342900" indent="-342900" algn="just">
              <a:buFont typeface="Arial" panose="020B0604020202020204" pitchFamily="34" charset="0"/>
              <a:buChar char="•"/>
            </a:pPr>
            <a:r>
              <a:rPr lang="es-MX" sz="2400" dirty="0">
                <a:solidFill>
                  <a:schemeClr val="bg1"/>
                </a:solidFill>
              </a:rPr>
              <a:t>El instructor muestra una papa, le comenta para que va a servir.</a:t>
            </a:r>
          </a:p>
          <a:p>
            <a:pPr marL="342900" indent="-342900" algn="just">
              <a:buFont typeface="Arial" panose="020B0604020202020204" pitchFamily="34" charset="0"/>
              <a:buChar char="•"/>
            </a:pPr>
            <a:r>
              <a:rPr lang="es-MX" sz="2400" dirty="0">
                <a:solidFill>
                  <a:schemeClr val="bg1"/>
                </a:solidFill>
              </a:rPr>
              <a:t>Se dará el turno  a cada integrante según donde se queme la papa caliente y le solicita se presente (nombre, municipio, puesto que tiene).</a:t>
            </a:r>
          </a:p>
        </p:txBody>
      </p:sp>
      <p:sp>
        <p:nvSpPr>
          <p:cNvPr id="3" name="CuadroTexto 2"/>
          <p:cNvSpPr txBox="1"/>
          <p:nvPr/>
        </p:nvSpPr>
        <p:spPr>
          <a:xfrm>
            <a:off x="1818409" y="655087"/>
            <a:ext cx="6483927" cy="1200329"/>
          </a:xfrm>
          <a:prstGeom prst="rect">
            <a:avLst/>
          </a:prstGeom>
          <a:noFill/>
        </p:spPr>
        <p:txBody>
          <a:bodyPr wrap="square" rtlCol="0">
            <a:spAutoFit/>
          </a:bodyPr>
          <a:lstStyle/>
          <a:p>
            <a:pPr algn="ctr"/>
            <a:r>
              <a:rPr lang="es-MX" sz="3600" dirty="0">
                <a:solidFill>
                  <a:schemeClr val="bg1"/>
                </a:solidFill>
                <a:latin typeface="Calibri" panose="020F0502020204030204" pitchFamily="34" charset="0"/>
                <a:cs typeface="Calibri" panose="020F0502020204030204" pitchFamily="34" charset="0"/>
              </a:rPr>
              <a:t>Técnica de Integración “La papa caliente”</a:t>
            </a:r>
          </a:p>
        </p:txBody>
      </p:sp>
    </p:spTree>
    <p:extLst>
      <p:ext uri="{BB962C8B-B14F-4D97-AF65-F5344CB8AC3E}">
        <p14:creationId xmlns:p14="http://schemas.microsoft.com/office/powerpoint/2010/main" val="224346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F838-979C-E8CF-ED3E-265D1555EA8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E550B50-9ABE-EC8F-60F0-0FB5787C1CCB}"/>
              </a:ext>
            </a:extLst>
          </p:cNvPr>
          <p:cNvSpPr txBox="1"/>
          <p:nvPr/>
        </p:nvSpPr>
        <p:spPr>
          <a:xfrm>
            <a:off x="4061645" y="6254863"/>
            <a:ext cx="5315000" cy="400110"/>
          </a:xfrm>
          <a:prstGeom prst="rect">
            <a:avLst/>
          </a:prstGeom>
          <a:noFill/>
        </p:spPr>
        <p:txBody>
          <a:bodyPr wrap="square" rtlCol="0">
            <a:spAutoFit/>
          </a:bodyPr>
          <a:lstStyle/>
          <a:p>
            <a:pPr algn="ctr"/>
            <a:r>
              <a:rPr lang="es-MX" sz="2000" b="1" dirty="0">
                <a:solidFill>
                  <a:schemeClr val="bg1"/>
                </a:solidFill>
                <a:latin typeface="Montserrat" pitchFamily="2" charset="77"/>
              </a:rPr>
              <a:t>VIGILANCIA CIUDADANA</a:t>
            </a:r>
          </a:p>
        </p:txBody>
      </p:sp>
      <p:pic>
        <p:nvPicPr>
          <p:cNvPr id="9" name="Imagen 8">
            <a:extLst>
              <a:ext uri="{FF2B5EF4-FFF2-40B4-BE49-F238E27FC236}">
                <a16:creationId xmlns:a16="http://schemas.microsoft.com/office/drawing/2014/main" id="{E71FB76B-8547-205B-04FB-DFB9E39715BA}"/>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223CF408-06E1-E9F2-68A6-063169BA49AE}"/>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4" name="CuadroTexto 3"/>
          <p:cNvSpPr txBox="1"/>
          <p:nvPr/>
        </p:nvSpPr>
        <p:spPr>
          <a:xfrm>
            <a:off x="1466805" y="2400301"/>
            <a:ext cx="6274422" cy="2308324"/>
          </a:xfrm>
          <a:prstGeom prst="rect">
            <a:avLst/>
          </a:prstGeom>
          <a:noFill/>
        </p:spPr>
        <p:txBody>
          <a:bodyPr wrap="square" rtlCol="0">
            <a:spAutoFit/>
          </a:bodyPr>
          <a:lstStyle/>
          <a:p>
            <a:pPr algn="ctr"/>
            <a:r>
              <a:rPr lang="es-MX" sz="4800" dirty="0">
                <a:solidFill>
                  <a:schemeClr val="bg1"/>
                </a:solidFill>
              </a:rPr>
              <a:t>Presentación y descripción del desarrollo del curso</a:t>
            </a:r>
          </a:p>
        </p:txBody>
      </p:sp>
      <p:pic>
        <p:nvPicPr>
          <p:cNvPr id="6" name="Imagen 5"/>
          <p:cNvPicPr>
            <a:picLocks noChangeAspect="1"/>
          </p:cNvPicPr>
          <p:nvPr/>
        </p:nvPicPr>
        <p:blipFill>
          <a:blip r:embed="rId3"/>
          <a:stretch>
            <a:fillRect/>
          </a:stretch>
        </p:blipFill>
        <p:spPr>
          <a:xfrm>
            <a:off x="6347546" y="257176"/>
            <a:ext cx="2143125" cy="2143125"/>
          </a:xfrm>
          <a:prstGeom prst="rect">
            <a:avLst/>
          </a:prstGeom>
        </p:spPr>
      </p:pic>
    </p:spTree>
    <p:extLst>
      <p:ext uri="{BB962C8B-B14F-4D97-AF65-F5344CB8AC3E}">
        <p14:creationId xmlns:p14="http://schemas.microsoft.com/office/powerpoint/2010/main" val="414753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244056" y="1189454"/>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Objetivo General</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4" name="CuadroTexto 3"/>
          <p:cNvSpPr txBox="1"/>
          <p:nvPr/>
        </p:nvSpPr>
        <p:spPr>
          <a:xfrm>
            <a:off x="945264" y="2431037"/>
            <a:ext cx="6868391" cy="1754326"/>
          </a:xfrm>
          <a:prstGeom prst="rect">
            <a:avLst/>
          </a:prstGeom>
          <a:noFill/>
        </p:spPr>
        <p:txBody>
          <a:bodyPr wrap="square" rtlCol="0">
            <a:spAutoFit/>
          </a:bodyPr>
          <a:lstStyle/>
          <a:p>
            <a:pPr algn="just"/>
            <a:r>
              <a:rPr lang="es-MX" b="1" dirty="0">
                <a:solidFill>
                  <a:schemeClr val="bg1"/>
                </a:solidFill>
                <a:latin typeface="Montserrat" pitchFamily="2" charset="77"/>
              </a:rPr>
              <a:t>Las y los participantes identificarán la importancia de la difusión de acciones de vigilancia ciudadana en los programas alimentarios, mediante actividades didácticas en que se describen los beneficios para verificar el cumplimiento de las metas y la correcta aplicación de los recursos públicos asignados a cada programa.</a:t>
            </a:r>
          </a:p>
        </p:txBody>
      </p:sp>
      <p:pic>
        <p:nvPicPr>
          <p:cNvPr id="3" name="Imagen 2"/>
          <p:cNvPicPr>
            <a:picLocks noChangeAspect="1"/>
          </p:cNvPicPr>
          <p:nvPr/>
        </p:nvPicPr>
        <p:blipFill>
          <a:blip r:embed="rId3"/>
          <a:stretch>
            <a:fillRect/>
          </a:stretch>
        </p:blipFill>
        <p:spPr>
          <a:xfrm>
            <a:off x="5294168" y="4600008"/>
            <a:ext cx="2400300" cy="1905000"/>
          </a:xfrm>
          <a:prstGeom prst="rect">
            <a:avLst/>
          </a:prstGeom>
        </p:spPr>
      </p:pic>
    </p:spTree>
    <p:extLst>
      <p:ext uri="{BB962C8B-B14F-4D97-AF65-F5344CB8AC3E}">
        <p14:creationId xmlns:p14="http://schemas.microsoft.com/office/powerpoint/2010/main" val="365757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316793" y="1334792"/>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Objetivos Particulares</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800101" y="2064905"/>
            <a:ext cx="7491845" cy="3970318"/>
          </a:xfrm>
          <a:prstGeom prst="rect">
            <a:avLst/>
          </a:prstGeom>
          <a:noFill/>
        </p:spPr>
        <p:txBody>
          <a:bodyPr wrap="square" rtlCol="0">
            <a:spAutoFit/>
          </a:bodyPr>
          <a:lstStyle/>
          <a:p>
            <a:pPr algn="just"/>
            <a:r>
              <a:rPr lang="es-MX" b="1" dirty="0">
                <a:solidFill>
                  <a:schemeClr val="bg1"/>
                </a:solidFill>
                <a:latin typeface="Montserrat" pitchFamily="2" charset="77"/>
              </a:rPr>
              <a:t>Objetivo particular 1: Las y los participantes conocerán el concepto de  vigilancia ciudadana en los programas alimentarios, para que  a través de la exposición se detallen los beneficios con la finalidad de verificar el cumplimiento de metas y la correcta aplicación de los recursos.</a:t>
            </a:r>
          </a:p>
          <a:p>
            <a:pPr algn="just"/>
            <a:r>
              <a:rPr lang="es-MX" b="1" dirty="0">
                <a:solidFill>
                  <a:schemeClr val="bg1"/>
                </a:solidFill>
                <a:latin typeface="Montserrat" pitchFamily="2" charset="77"/>
              </a:rPr>
              <a:t>Objetivo particular 2: Las y los participantes seleccionarán las acciones de vigilancia ciudadana, a través de una demostración, para llevarlos a cabo al momento de la entrega de canastas alimentarias en los programas.</a:t>
            </a:r>
          </a:p>
          <a:p>
            <a:pPr algn="just"/>
            <a:r>
              <a:rPr lang="es-MX" b="1" dirty="0">
                <a:solidFill>
                  <a:schemeClr val="bg1"/>
                </a:solidFill>
                <a:latin typeface="Montserrat" pitchFamily="2" charset="77"/>
              </a:rPr>
              <a:t>Objetivo Particular 3: Las y los participantes analizarán el material de difusión de vigilancia ciudadana, a través de la técnica de diálogo- discusión que les permita contar con información para manifestar quejas, denuncias y/o solicitudes de información. </a:t>
            </a:r>
          </a:p>
          <a:p>
            <a:pPr algn="ctr"/>
            <a:endParaRPr lang="es-MX" b="1" dirty="0">
              <a:solidFill>
                <a:schemeClr val="bg1"/>
              </a:solidFill>
              <a:latin typeface="Montserrat" pitchFamily="2" charset="77"/>
            </a:endParaRPr>
          </a:p>
        </p:txBody>
      </p:sp>
    </p:spTree>
    <p:extLst>
      <p:ext uri="{BB962C8B-B14F-4D97-AF65-F5344CB8AC3E}">
        <p14:creationId xmlns:p14="http://schemas.microsoft.com/office/powerpoint/2010/main" val="332836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1316793" y="1334792"/>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Temario</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sp>
        <p:nvSpPr>
          <p:cNvPr id="3" name="CuadroTexto 2"/>
          <p:cNvSpPr txBox="1"/>
          <p:nvPr/>
        </p:nvSpPr>
        <p:spPr>
          <a:xfrm>
            <a:off x="706274" y="2522773"/>
            <a:ext cx="7491845" cy="1754326"/>
          </a:xfrm>
          <a:prstGeom prst="rect">
            <a:avLst/>
          </a:prstGeom>
          <a:noFill/>
        </p:spPr>
        <p:txBody>
          <a:bodyPr wrap="square" rtlCol="0">
            <a:spAutoFit/>
          </a:bodyPr>
          <a:lstStyle/>
          <a:p>
            <a:pPr marL="285750" indent="-285750" algn="just">
              <a:buFont typeface="Arial" panose="020B0604020202020204" pitchFamily="34" charset="0"/>
              <a:buChar char="•"/>
            </a:pPr>
            <a:r>
              <a:rPr lang="es-MX" sz="2400" b="1" dirty="0">
                <a:solidFill>
                  <a:schemeClr val="bg1"/>
                </a:solidFill>
                <a:latin typeface="Montserrat" pitchFamily="2" charset="77"/>
              </a:rPr>
              <a:t>Concepto de Vigilancia Ciudadana.</a:t>
            </a:r>
          </a:p>
          <a:p>
            <a:pPr marL="285750" indent="-285750" algn="just">
              <a:buFont typeface="Arial" panose="020B0604020202020204" pitchFamily="34" charset="0"/>
              <a:buChar char="•"/>
            </a:pPr>
            <a:r>
              <a:rPr lang="es-MX" sz="2400" b="1" dirty="0">
                <a:solidFill>
                  <a:schemeClr val="bg1"/>
                </a:solidFill>
                <a:latin typeface="Montserrat" pitchFamily="2" charset="77"/>
              </a:rPr>
              <a:t>Acciones de Vigilancia Ciudadana.</a:t>
            </a:r>
          </a:p>
          <a:p>
            <a:pPr marL="285750" indent="-285750" algn="just">
              <a:buFont typeface="Arial" panose="020B0604020202020204" pitchFamily="34" charset="0"/>
              <a:buChar char="•"/>
            </a:pPr>
            <a:r>
              <a:rPr lang="es-MX" sz="2400" b="1" dirty="0">
                <a:solidFill>
                  <a:schemeClr val="bg1"/>
                </a:solidFill>
                <a:latin typeface="Montserrat" pitchFamily="2" charset="77"/>
              </a:rPr>
              <a:t>Material de Difusión de Vigilancia Ciudadana.</a:t>
            </a:r>
          </a:p>
          <a:p>
            <a:pPr algn="just"/>
            <a:endParaRPr lang="es-MX" b="1" dirty="0">
              <a:solidFill>
                <a:schemeClr val="bg1"/>
              </a:solidFill>
              <a:latin typeface="Montserrat" pitchFamily="2" charset="77"/>
            </a:endParaRPr>
          </a:p>
          <a:p>
            <a:pPr algn="ctr"/>
            <a:endParaRPr lang="es-MX" b="1" dirty="0">
              <a:solidFill>
                <a:schemeClr val="bg1"/>
              </a:solidFill>
              <a:latin typeface="Montserrat" pitchFamily="2" charset="77"/>
            </a:endParaRPr>
          </a:p>
        </p:txBody>
      </p:sp>
      <p:pic>
        <p:nvPicPr>
          <p:cNvPr id="4" name="Imagen 3"/>
          <p:cNvPicPr>
            <a:picLocks noChangeAspect="1"/>
          </p:cNvPicPr>
          <p:nvPr/>
        </p:nvPicPr>
        <p:blipFill>
          <a:blip r:embed="rId3"/>
          <a:stretch>
            <a:fillRect/>
          </a:stretch>
        </p:blipFill>
        <p:spPr>
          <a:xfrm>
            <a:off x="6285200" y="4597517"/>
            <a:ext cx="2143125" cy="2143125"/>
          </a:xfrm>
          <a:prstGeom prst="rect">
            <a:avLst/>
          </a:prstGeom>
        </p:spPr>
      </p:pic>
    </p:spTree>
    <p:extLst>
      <p:ext uri="{BB962C8B-B14F-4D97-AF65-F5344CB8AC3E}">
        <p14:creationId xmlns:p14="http://schemas.microsoft.com/office/powerpoint/2010/main" val="19580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DB2A-056D-44F6-093C-E4E7380429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DB7B03E-D23E-A039-B8EF-8B7EE41111B3}"/>
              </a:ext>
            </a:extLst>
          </p:cNvPr>
          <p:cNvSpPr txBox="1"/>
          <p:nvPr/>
        </p:nvSpPr>
        <p:spPr>
          <a:xfrm>
            <a:off x="942720" y="3080465"/>
            <a:ext cx="6270808" cy="584775"/>
          </a:xfrm>
          <a:prstGeom prst="rect">
            <a:avLst/>
          </a:prstGeom>
          <a:noFill/>
        </p:spPr>
        <p:txBody>
          <a:bodyPr wrap="square" rtlCol="0">
            <a:spAutoFit/>
          </a:bodyPr>
          <a:lstStyle/>
          <a:p>
            <a:pPr algn="ctr"/>
            <a:r>
              <a:rPr lang="es-MX" sz="3200" b="1" dirty="0">
                <a:solidFill>
                  <a:schemeClr val="bg1"/>
                </a:solidFill>
                <a:latin typeface="Montserrat" pitchFamily="2" charset="77"/>
              </a:rPr>
              <a:t>Evaluación Diagnóstica Inicial</a:t>
            </a:r>
          </a:p>
        </p:txBody>
      </p:sp>
      <p:pic>
        <p:nvPicPr>
          <p:cNvPr id="9" name="Imagen 8">
            <a:extLst>
              <a:ext uri="{FF2B5EF4-FFF2-40B4-BE49-F238E27FC236}">
                <a16:creationId xmlns:a16="http://schemas.microsoft.com/office/drawing/2014/main" id="{44BF5218-B2B7-4632-5496-4580C174243D}"/>
              </a:ext>
            </a:extLst>
          </p:cNvPr>
          <p:cNvPicPr>
            <a:picLocks noChangeAspect="1"/>
          </p:cNvPicPr>
          <p:nvPr/>
        </p:nvPicPr>
        <p:blipFill>
          <a:blip r:embed="rId2" cstate="print">
            <a:extLst>
              <a:ext uri="{28A0092B-C50C-407E-A947-70E740481C1C}">
                <a14:useLocalDpi xmlns:a14="http://schemas.microsoft.com/office/drawing/2010/main" val="0"/>
              </a:ext>
            </a:extLst>
          </a:blip>
          <a:srcRect t="-15875" r="50298"/>
          <a:stretch/>
        </p:blipFill>
        <p:spPr>
          <a:xfrm>
            <a:off x="48727" y="-52129"/>
            <a:ext cx="2390658" cy="1241583"/>
          </a:xfrm>
          <a:prstGeom prst="rect">
            <a:avLst/>
          </a:prstGeom>
        </p:spPr>
      </p:pic>
      <p:sp>
        <p:nvSpPr>
          <p:cNvPr id="2" name="CuadroTexto 1">
            <a:extLst>
              <a:ext uri="{FF2B5EF4-FFF2-40B4-BE49-F238E27FC236}">
                <a16:creationId xmlns:a16="http://schemas.microsoft.com/office/drawing/2014/main" id="{993F7572-D36B-E022-9491-E7DE1BA8B4A9}"/>
              </a:ext>
            </a:extLst>
          </p:cNvPr>
          <p:cNvSpPr txBox="1"/>
          <p:nvPr/>
        </p:nvSpPr>
        <p:spPr>
          <a:xfrm>
            <a:off x="-649866" y="6340532"/>
            <a:ext cx="4233343" cy="400110"/>
          </a:xfrm>
          <a:prstGeom prst="rect">
            <a:avLst/>
          </a:prstGeom>
          <a:noFill/>
        </p:spPr>
        <p:txBody>
          <a:bodyPr wrap="square" rtlCol="0">
            <a:spAutoFit/>
          </a:bodyPr>
          <a:lstStyle/>
          <a:p>
            <a:pPr algn="ctr"/>
            <a:r>
              <a:rPr lang="es-MX" sz="1000" b="1" dirty="0">
                <a:solidFill>
                  <a:schemeClr val="bg1"/>
                </a:solidFill>
                <a:latin typeface="Montserrat"/>
              </a:rPr>
              <a:t>Dirección de Desarrollo Comunitario  y </a:t>
            </a:r>
          </a:p>
          <a:p>
            <a:pPr algn="ctr"/>
            <a:r>
              <a:rPr lang="es-MX" sz="1000" b="1" dirty="0">
                <a:solidFill>
                  <a:schemeClr val="bg1"/>
                </a:solidFill>
                <a:latin typeface="Montserrat"/>
              </a:rPr>
              <a:t>Asistencia Alimentaria</a:t>
            </a:r>
          </a:p>
        </p:txBody>
      </p:sp>
      <p:pic>
        <p:nvPicPr>
          <p:cNvPr id="3" name="Imagen 2"/>
          <p:cNvPicPr>
            <a:picLocks noChangeAspect="1"/>
          </p:cNvPicPr>
          <p:nvPr/>
        </p:nvPicPr>
        <p:blipFill>
          <a:blip r:embed="rId3"/>
          <a:stretch>
            <a:fillRect/>
          </a:stretch>
        </p:blipFill>
        <p:spPr>
          <a:xfrm flipH="1">
            <a:off x="4584489" y="4145972"/>
            <a:ext cx="3728238" cy="2479309"/>
          </a:xfrm>
          <a:prstGeom prst="rect">
            <a:avLst/>
          </a:prstGeom>
        </p:spPr>
      </p:pic>
    </p:spTree>
    <p:extLst>
      <p:ext uri="{BB962C8B-B14F-4D97-AF65-F5344CB8AC3E}">
        <p14:creationId xmlns:p14="http://schemas.microsoft.com/office/powerpoint/2010/main" val="241821647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5818</TotalTime>
  <Words>1058</Words>
  <Application>Microsoft Office PowerPoint</Application>
  <PresentationFormat>Presentación en pantalla (4:3)</PresentationFormat>
  <Paragraphs>115</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 Eugenia Ramírez Solis</dc:creator>
  <cp:lastModifiedBy>Marín Zarate Torres</cp:lastModifiedBy>
  <cp:revision>846</cp:revision>
  <cp:lastPrinted>2022-05-23T14:52:51Z</cp:lastPrinted>
  <dcterms:created xsi:type="dcterms:W3CDTF">2021-11-23T17:44:59Z</dcterms:created>
  <dcterms:modified xsi:type="dcterms:W3CDTF">2026-03-03T15:10:34Z</dcterms:modified>
</cp:coreProperties>
</file>